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8" r:id="rId3"/>
    <p:sldId id="259" r:id="rId4"/>
    <p:sldId id="313" r:id="rId5"/>
    <p:sldId id="266" r:id="rId6"/>
    <p:sldId id="305" r:id="rId7"/>
    <p:sldId id="314" r:id="rId8"/>
    <p:sldId id="261" r:id="rId9"/>
    <p:sldId id="315" r:id="rId10"/>
    <p:sldId id="280" r:id="rId11"/>
    <p:sldId id="298" r:id="rId13"/>
    <p:sldId id="299" r:id="rId14"/>
    <p:sldId id="300" r:id="rId15"/>
    <p:sldId id="306" r:id="rId16"/>
    <p:sldId id="301" r:id="rId17"/>
    <p:sldId id="319" r:id="rId18"/>
    <p:sldId id="303" r:id="rId19"/>
    <p:sldId id="320" r:id="rId20"/>
    <p:sldId id="312" r:id="rId21"/>
    <p:sldId id="307" r:id="rId22"/>
    <p:sldId id="317" r:id="rId23"/>
    <p:sldId id="318" r:id="rId24"/>
    <p:sldId id="323" r:id="rId25"/>
    <p:sldId id="324" r:id="rId26"/>
    <p:sldId id="304" r:id="rId27"/>
    <p:sldId id="321" r:id="rId28"/>
    <p:sldId id="327" r:id="rId29"/>
    <p:sldId id="328" r:id="rId30"/>
    <p:sldId id="322" r:id="rId31"/>
    <p:sldId id="326" r:id="rId32"/>
    <p:sldId id="264" r:id="rId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yfzft" initials="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7ED3"/>
    <a:srgbClr val="BFBFBF"/>
    <a:srgbClr val="0EA6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55" autoAdjust="0"/>
    <p:restoredTop sz="94510" autoAdjust="0"/>
  </p:normalViewPr>
  <p:slideViewPr>
    <p:cSldViewPr snapToGrid="0">
      <p:cViewPr>
        <p:scale>
          <a:sx n="100" d="100"/>
          <a:sy n="100" d="100"/>
        </p:scale>
        <p:origin x="738" y="-12"/>
      </p:cViewPr>
      <p:guideLst>
        <p:guide orient="horz" pos="2153"/>
        <p:guide pos="2879"/>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0EE04EA-5779-4A57-AD4D-4DDA46A7727A}" type="doc">
      <dgm:prSet loTypeId="urn:microsoft.com/office/officeart/2005/8/layout/radial6#1" loCatId="cycle" qsTypeId="urn:microsoft.com/office/officeart/2005/8/quickstyle/simple1#1" qsCatId="simple" csTypeId="urn:microsoft.com/office/officeart/2005/8/colors/accent1_2#1" csCatId="accent1" phldr="1"/>
      <dgm:spPr/>
      <dgm:t>
        <a:bodyPr/>
        <a:lstStyle/>
        <a:p>
          <a:endParaRPr lang="zh-CN" altLang="en-US"/>
        </a:p>
      </dgm:t>
    </dgm:pt>
    <dgm:pt modelId="{83D9C3C2-853B-47AC-8B26-94117E6A644C}">
      <dgm:prSet phldrT="[文本]" custT="1"/>
      <dgm:spPr/>
      <dgm:t>
        <a:bodyPr/>
        <a:lstStyle/>
        <a:p>
          <a:r>
            <a:rPr lang="zh-CN" altLang="en-US" sz="1800" dirty="0">
              <a:latin typeface="楷体" panose="02010609060101010101" pitchFamily="49" charset="-122"/>
              <a:ea typeface="楷体" panose="02010609060101010101" pitchFamily="49" charset="-122"/>
            </a:rPr>
            <a:t>脉冲神经元数学模型</a:t>
          </a:r>
        </a:p>
      </dgm:t>
    </dgm:pt>
    <dgm:pt modelId="{1F857346-C37B-452B-9ED6-AEC4EDA6EE59}" cxnId="{208BB440-DEAB-4844-8BAF-4D04AB56D0E3}" type="parTrans">
      <dgm:prSet/>
      <dgm:spPr/>
      <dgm:t>
        <a:bodyPr/>
        <a:lstStyle/>
        <a:p>
          <a:endParaRPr lang="zh-CN" altLang="en-US"/>
        </a:p>
      </dgm:t>
    </dgm:pt>
    <dgm:pt modelId="{A8F6A594-8B28-4A46-AD9A-2F05CC0592ED}" cxnId="{208BB440-DEAB-4844-8BAF-4D04AB56D0E3}" type="sibTrans">
      <dgm:prSet/>
      <dgm:spPr/>
      <dgm:t>
        <a:bodyPr/>
        <a:lstStyle/>
        <a:p>
          <a:endParaRPr lang="zh-CN" altLang="en-US"/>
        </a:p>
      </dgm:t>
    </dgm:pt>
    <dgm:pt modelId="{EB526578-7A5F-467A-AC34-E47DE50BD50A}">
      <dgm:prSet phldrT="[文本]" custT="1"/>
      <dgm:spPr/>
      <dgm:t>
        <a:bodyPr/>
        <a:lstStyle/>
        <a:p>
          <a:r>
            <a:rPr lang="zh-CN" altLang="en-US" sz="1800" dirty="0">
              <a:latin typeface="楷体" panose="02010609060101010101" pitchFamily="49" charset="-122"/>
              <a:ea typeface="楷体" panose="02010609060101010101" pitchFamily="49" charset="-122"/>
            </a:rPr>
            <a:t>电性质</a:t>
          </a:r>
        </a:p>
      </dgm:t>
    </dgm:pt>
    <dgm:pt modelId="{A600144C-973A-49FE-99BB-38DC49786B65}" cxnId="{9175D3C3-3EBA-4724-95E8-F8D1C0FC7F5C}" type="parTrans">
      <dgm:prSet/>
      <dgm:spPr/>
      <dgm:t>
        <a:bodyPr/>
        <a:lstStyle/>
        <a:p>
          <a:endParaRPr lang="zh-CN" altLang="en-US"/>
        </a:p>
      </dgm:t>
    </dgm:pt>
    <dgm:pt modelId="{BEE854C7-FBA2-482C-BC46-6AA21576C0BF}" cxnId="{9175D3C3-3EBA-4724-95E8-F8D1C0FC7F5C}" type="sibTrans">
      <dgm:prSet/>
      <dgm:spPr/>
      <dgm:t>
        <a:bodyPr/>
        <a:lstStyle/>
        <a:p>
          <a:endParaRPr lang="zh-CN" altLang="en-US"/>
        </a:p>
      </dgm:t>
    </dgm:pt>
    <dgm:pt modelId="{BB462184-D7B3-4B64-9D0A-A1258C6EFE2A}">
      <dgm:prSet phldrT="[文本]" custT="1"/>
      <dgm:spPr/>
      <dgm:t>
        <a:bodyPr/>
        <a:lstStyle/>
        <a:p>
          <a:r>
            <a:rPr lang="zh-CN" altLang="en-US" sz="1800" dirty="0">
              <a:latin typeface="楷体" panose="02010609060101010101" pitchFamily="49" charset="-122"/>
              <a:ea typeface="楷体" panose="02010609060101010101" pitchFamily="49" charset="-122"/>
            </a:rPr>
            <a:t>不应期</a:t>
          </a:r>
        </a:p>
      </dgm:t>
    </dgm:pt>
    <dgm:pt modelId="{5B5BACCB-0A8C-41E5-9FCF-C27CED5F7876}" cxnId="{846B8671-FA07-4363-A8FD-E5A25FEBDFB5}" type="parTrans">
      <dgm:prSet/>
      <dgm:spPr/>
      <dgm:t>
        <a:bodyPr/>
        <a:lstStyle/>
        <a:p>
          <a:endParaRPr lang="zh-CN" altLang="en-US"/>
        </a:p>
      </dgm:t>
    </dgm:pt>
    <dgm:pt modelId="{43359711-E816-4A2B-8B02-A5D58CF8E09C}" cxnId="{846B8671-FA07-4363-A8FD-E5A25FEBDFB5}" type="sibTrans">
      <dgm:prSet/>
      <dgm:spPr/>
      <dgm:t>
        <a:bodyPr/>
        <a:lstStyle/>
        <a:p>
          <a:endParaRPr lang="zh-CN" altLang="en-US"/>
        </a:p>
      </dgm:t>
    </dgm:pt>
    <dgm:pt modelId="{43B81EA6-DFC2-4204-8F99-37EBE7423EEB}">
      <dgm:prSet phldrT="[文本]" custT="1"/>
      <dgm:spPr/>
      <dgm:t>
        <a:bodyPr/>
        <a:lstStyle/>
        <a:p>
          <a:r>
            <a:rPr lang="zh-CN" altLang="en-US" sz="1800" dirty="0">
              <a:latin typeface="楷体" panose="02010609060101010101" pitchFamily="49" charset="-122"/>
              <a:ea typeface="楷体" panose="02010609060101010101" pitchFamily="49" charset="-122"/>
            </a:rPr>
            <a:t>离子通道</a:t>
          </a:r>
        </a:p>
      </dgm:t>
    </dgm:pt>
    <dgm:pt modelId="{8AEBAD81-866F-4AF5-A7CD-0F2288A64FE0}" cxnId="{A7B14C9A-BE15-4588-8FD0-32182C602973}" type="parTrans">
      <dgm:prSet/>
      <dgm:spPr/>
      <dgm:t>
        <a:bodyPr/>
        <a:lstStyle/>
        <a:p>
          <a:endParaRPr lang="zh-CN" altLang="en-US"/>
        </a:p>
      </dgm:t>
    </dgm:pt>
    <dgm:pt modelId="{A68EE870-B247-4244-92DD-D862DD544B9F}" cxnId="{A7B14C9A-BE15-4588-8FD0-32182C602973}" type="sibTrans">
      <dgm:prSet/>
      <dgm:spPr/>
      <dgm:t>
        <a:bodyPr/>
        <a:lstStyle/>
        <a:p>
          <a:endParaRPr lang="zh-CN" altLang="en-US"/>
        </a:p>
      </dgm:t>
    </dgm:pt>
    <dgm:pt modelId="{657C0072-A5EA-4836-8F31-09EE908A8DD0}">
      <dgm:prSet phldrT="[文本]" custT="1"/>
      <dgm:spPr/>
      <dgm:t>
        <a:bodyPr/>
        <a:lstStyle/>
        <a:p>
          <a:r>
            <a:rPr lang="zh-CN" altLang="en-US" sz="1800" dirty="0">
              <a:latin typeface="楷体" panose="02010609060101010101" pitchFamily="49" charset="-122"/>
              <a:ea typeface="楷体" panose="02010609060101010101" pitchFamily="49" charset="-122"/>
            </a:rPr>
            <a:t>脉冲发放</a:t>
          </a:r>
        </a:p>
      </dgm:t>
    </dgm:pt>
    <dgm:pt modelId="{A62E013F-3FC2-47B9-B69D-8023DD8327E3}" cxnId="{47961E72-A29A-40C5-A493-C42C9932FF46}" type="parTrans">
      <dgm:prSet/>
      <dgm:spPr/>
      <dgm:t>
        <a:bodyPr/>
        <a:lstStyle/>
        <a:p>
          <a:endParaRPr lang="zh-CN" altLang="en-US"/>
        </a:p>
      </dgm:t>
    </dgm:pt>
    <dgm:pt modelId="{4CF06B7B-A388-4583-8650-6CE31D6B153A}" cxnId="{47961E72-A29A-40C5-A493-C42C9932FF46}" type="sibTrans">
      <dgm:prSet/>
      <dgm:spPr/>
      <dgm:t>
        <a:bodyPr/>
        <a:lstStyle/>
        <a:p>
          <a:endParaRPr lang="zh-CN" altLang="en-US"/>
        </a:p>
      </dgm:t>
    </dgm:pt>
    <dgm:pt modelId="{5CEFC477-5AB3-4A1F-809F-175E54637019}" type="pres">
      <dgm:prSet presAssocID="{C0EE04EA-5779-4A57-AD4D-4DDA46A7727A}" presName="Name0" presStyleCnt="0">
        <dgm:presLayoutVars>
          <dgm:chMax val="1"/>
          <dgm:dir/>
          <dgm:animLvl val="ctr"/>
          <dgm:resizeHandles val="exact"/>
        </dgm:presLayoutVars>
      </dgm:prSet>
      <dgm:spPr/>
    </dgm:pt>
    <dgm:pt modelId="{120A24D8-DF4A-4975-A05B-AD26D8A13B99}" type="pres">
      <dgm:prSet presAssocID="{83D9C3C2-853B-47AC-8B26-94117E6A644C}" presName="centerShape" presStyleLbl="node0" presStyleIdx="0" presStyleCnt="1" custLinFactNeighborX="-5136" custLinFactNeighborY="296"/>
      <dgm:spPr/>
    </dgm:pt>
    <dgm:pt modelId="{5CF16433-7E63-4FE6-817A-CEAB318D4ACE}" type="pres">
      <dgm:prSet presAssocID="{EB526578-7A5F-467A-AC34-E47DE50BD50A}" presName="node" presStyleLbl="node1" presStyleIdx="0" presStyleCnt="4" custScaleX="137950">
        <dgm:presLayoutVars>
          <dgm:bulletEnabled val="1"/>
        </dgm:presLayoutVars>
      </dgm:prSet>
      <dgm:spPr/>
    </dgm:pt>
    <dgm:pt modelId="{12B709DF-6915-4716-BE43-3CA79767B2EC}" type="pres">
      <dgm:prSet presAssocID="{EB526578-7A5F-467A-AC34-E47DE50BD50A}" presName="dummy" presStyleCnt="0"/>
      <dgm:spPr/>
    </dgm:pt>
    <dgm:pt modelId="{96EA4C95-E0FF-4620-B2CF-397703E8AB37}" type="pres">
      <dgm:prSet presAssocID="{BEE854C7-FBA2-482C-BC46-6AA21576C0BF}" presName="sibTrans" presStyleLbl="sibTrans2D1" presStyleIdx="0" presStyleCnt="4"/>
      <dgm:spPr/>
    </dgm:pt>
    <dgm:pt modelId="{029E5C8D-80F7-4A92-9DD7-A2C859C76CAB}" type="pres">
      <dgm:prSet presAssocID="{BB462184-D7B3-4B64-9D0A-A1258C6EFE2A}" presName="node" presStyleLbl="node1" presStyleIdx="1" presStyleCnt="4" custScaleX="96479" custRadScaleRad="87342" custRadScaleInc="2272">
        <dgm:presLayoutVars>
          <dgm:bulletEnabled val="1"/>
        </dgm:presLayoutVars>
      </dgm:prSet>
      <dgm:spPr/>
    </dgm:pt>
    <dgm:pt modelId="{E17557E3-DBA0-48BE-815E-0AC0345C0BBE}" type="pres">
      <dgm:prSet presAssocID="{BB462184-D7B3-4B64-9D0A-A1258C6EFE2A}" presName="dummy" presStyleCnt="0"/>
      <dgm:spPr/>
    </dgm:pt>
    <dgm:pt modelId="{3FDF7DAD-6DA5-4904-8DC1-D95224EEDF16}" type="pres">
      <dgm:prSet presAssocID="{43359711-E816-4A2B-8B02-A5D58CF8E09C}" presName="sibTrans" presStyleLbl="sibTrans2D1" presStyleIdx="1" presStyleCnt="4"/>
      <dgm:spPr/>
    </dgm:pt>
    <dgm:pt modelId="{1B389503-B501-4556-AF8E-CFF160D2A3CC}" type="pres">
      <dgm:prSet presAssocID="{43B81EA6-DFC2-4204-8F99-37EBE7423EEB}" presName="node" presStyleLbl="node1" presStyleIdx="2" presStyleCnt="4">
        <dgm:presLayoutVars>
          <dgm:bulletEnabled val="1"/>
        </dgm:presLayoutVars>
      </dgm:prSet>
      <dgm:spPr/>
    </dgm:pt>
    <dgm:pt modelId="{6969EC82-02A4-4051-9FE3-0624FAB7E816}" type="pres">
      <dgm:prSet presAssocID="{43B81EA6-DFC2-4204-8F99-37EBE7423EEB}" presName="dummy" presStyleCnt="0"/>
      <dgm:spPr/>
    </dgm:pt>
    <dgm:pt modelId="{BD8C22BA-B258-4925-802E-0B34D36F0183}" type="pres">
      <dgm:prSet presAssocID="{A68EE870-B247-4244-92DD-D862DD544B9F}" presName="sibTrans" presStyleLbl="sibTrans2D1" presStyleIdx="2" presStyleCnt="4"/>
      <dgm:spPr/>
    </dgm:pt>
    <dgm:pt modelId="{0BBEAB0A-1797-471F-B5BD-A469BFD9D6AF}" type="pres">
      <dgm:prSet presAssocID="{657C0072-A5EA-4836-8F31-09EE908A8DD0}" presName="node" presStyleLbl="node1" presStyleIdx="3" presStyleCnt="4" custScaleX="108792">
        <dgm:presLayoutVars>
          <dgm:bulletEnabled val="1"/>
        </dgm:presLayoutVars>
      </dgm:prSet>
      <dgm:spPr/>
    </dgm:pt>
    <dgm:pt modelId="{178174F7-7D57-4C0B-A031-538AB8697079}" type="pres">
      <dgm:prSet presAssocID="{657C0072-A5EA-4836-8F31-09EE908A8DD0}" presName="dummy" presStyleCnt="0"/>
      <dgm:spPr/>
    </dgm:pt>
    <dgm:pt modelId="{09E53332-B965-459F-89DD-38046ADFC909}" type="pres">
      <dgm:prSet presAssocID="{4CF06B7B-A388-4583-8650-6CE31D6B153A}" presName="sibTrans" presStyleLbl="sibTrans2D1" presStyleIdx="3" presStyleCnt="4"/>
      <dgm:spPr/>
    </dgm:pt>
  </dgm:ptLst>
  <dgm:cxnLst>
    <dgm:cxn modelId="{B37FA50E-A108-48C7-90DE-8522F55DEE4E}" type="presOf" srcId="{EB526578-7A5F-467A-AC34-E47DE50BD50A}" destId="{5CF16433-7E63-4FE6-817A-CEAB318D4ACE}" srcOrd="0" destOrd="0" presId="urn:microsoft.com/office/officeart/2005/8/layout/radial6#1"/>
    <dgm:cxn modelId="{9FEABE3D-7A3D-4E89-BF42-05C055659590}" type="presOf" srcId="{BB462184-D7B3-4B64-9D0A-A1258C6EFE2A}" destId="{029E5C8D-80F7-4A92-9DD7-A2C859C76CAB}" srcOrd="0" destOrd="0" presId="urn:microsoft.com/office/officeart/2005/8/layout/radial6#1"/>
    <dgm:cxn modelId="{208BB440-DEAB-4844-8BAF-4D04AB56D0E3}" srcId="{C0EE04EA-5779-4A57-AD4D-4DDA46A7727A}" destId="{83D9C3C2-853B-47AC-8B26-94117E6A644C}" srcOrd="0" destOrd="0" parTransId="{1F857346-C37B-452B-9ED6-AEC4EDA6EE59}" sibTransId="{A8F6A594-8B28-4A46-AD9A-2F05CC0592ED}"/>
    <dgm:cxn modelId="{7285C65D-9C26-4786-826E-B4D427FC313C}" type="presOf" srcId="{4CF06B7B-A388-4583-8650-6CE31D6B153A}" destId="{09E53332-B965-459F-89DD-38046ADFC909}" srcOrd="0" destOrd="0" presId="urn:microsoft.com/office/officeart/2005/8/layout/radial6#1"/>
    <dgm:cxn modelId="{C099E34C-558E-4F38-80B2-984299A112C2}" type="presOf" srcId="{BEE854C7-FBA2-482C-BC46-6AA21576C0BF}" destId="{96EA4C95-E0FF-4620-B2CF-397703E8AB37}" srcOrd="0" destOrd="0" presId="urn:microsoft.com/office/officeart/2005/8/layout/radial6#1"/>
    <dgm:cxn modelId="{846B8671-FA07-4363-A8FD-E5A25FEBDFB5}" srcId="{83D9C3C2-853B-47AC-8B26-94117E6A644C}" destId="{BB462184-D7B3-4B64-9D0A-A1258C6EFE2A}" srcOrd="1" destOrd="0" parTransId="{5B5BACCB-0A8C-41E5-9FCF-C27CED5F7876}" sibTransId="{43359711-E816-4A2B-8B02-A5D58CF8E09C}"/>
    <dgm:cxn modelId="{BF481A52-78A1-47A5-BF88-A8C3002A046A}" type="presOf" srcId="{43B81EA6-DFC2-4204-8F99-37EBE7423EEB}" destId="{1B389503-B501-4556-AF8E-CFF160D2A3CC}" srcOrd="0" destOrd="0" presId="urn:microsoft.com/office/officeart/2005/8/layout/radial6#1"/>
    <dgm:cxn modelId="{47961E72-A29A-40C5-A493-C42C9932FF46}" srcId="{83D9C3C2-853B-47AC-8B26-94117E6A644C}" destId="{657C0072-A5EA-4836-8F31-09EE908A8DD0}" srcOrd="3" destOrd="0" parTransId="{A62E013F-3FC2-47B9-B69D-8023DD8327E3}" sibTransId="{4CF06B7B-A388-4583-8650-6CE31D6B153A}"/>
    <dgm:cxn modelId="{661ED18A-8C01-4ABA-B980-D5B0D69B67AD}" type="presOf" srcId="{83D9C3C2-853B-47AC-8B26-94117E6A644C}" destId="{120A24D8-DF4A-4975-A05B-AD26D8A13B99}" srcOrd="0" destOrd="0" presId="urn:microsoft.com/office/officeart/2005/8/layout/radial6#1"/>
    <dgm:cxn modelId="{A7B14C9A-BE15-4588-8FD0-32182C602973}" srcId="{83D9C3C2-853B-47AC-8B26-94117E6A644C}" destId="{43B81EA6-DFC2-4204-8F99-37EBE7423EEB}" srcOrd="2" destOrd="0" parTransId="{8AEBAD81-866F-4AF5-A7CD-0F2288A64FE0}" sibTransId="{A68EE870-B247-4244-92DD-D862DD544B9F}"/>
    <dgm:cxn modelId="{4BC855A5-B746-4B61-B218-0DEDAB819403}" type="presOf" srcId="{43359711-E816-4A2B-8B02-A5D58CF8E09C}" destId="{3FDF7DAD-6DA5-4904-8DC1-D95224EEDF16}" srcOrd="0" destOrd="0" presId="urn:microsoft.com/office/officeart/2005/8/layout/radial6#1"/>
    <dgm:cxn modelId="{FB5595A7-B673-4FE4-9064-C07CC7ABD653}" type="presOf" srcId="{A68EE870-B247-4244-92DD-D862DD544B9F}" destId="{BD8C22BA-B258-4925-802E-0B34D36F0183}" srcOrd="0" destOrd="0" presId="urn:microsoft.com/office/officeart/2005/8/layout/radial6#1"/>
    <dgm:cxn modelId="{9175D3C3-3EBA-4724-95E8-F8D1C0FC7F5C}" srcId="{83D9C3C2-853B-47AC-8B26-94117E6A644C}" destId="{EB526578-7A5F-467A-AC34-E47DE50BD50A}" srcOrd="0" destOrd="0" parTransId="{A600144C-973A-49FE-99BB-38DC49786B65}" sibTransId="{BEE854C7-FBA2-482C-BC46-6AA21576C0BF}"/>
    <dgm:cxn modelId="{7728CBCB-F9F2-4E98-A711-016C794DC76D}" type="presOf" srcId="{C0EE04EA-5779-4A57-AD4D-4DDA46A7727A}" destId="{5CEFC477-5AB3-4A1F-809F-175E54637019}" srcOrd="0" destOrd="0" presId="urn:microsoft.com/office/officeart/2005/8/layout/radial6#1"/>
    <dgm:cxn modelId="{B8C38BEB-BB95-4F5A-85E1-EEDAAE5FF810}" type="presOf" srcId="{657C0072-A5EA-4836-8F31-09EE908A8DD0}" destId="{0BBEAB0A-1797-471F-B5BD-A469BFD9D6AF}" srcOrd="0" destOrd="0" presId="urn:microsoft.com/office/officeart/2005/8/layout/radial6#1"/>
    <dgm:cxn modelId="{D5095559-FB6E-4A18-824A-045E50DA7A96}" type="presParOf" srcId="{5CEFC477-5AB3-4A1F-809F-175E54637019}" destId="{120A24D8-DF4A-4975-A05B-AD26D8A13B99}" srcOrd="0" destOrd="0" presId="urn:microsoft.com/office/officeart/2005/8/layout/radial6#1"/>
    <dgm:cxn modelId="{E30291E3-AB04-4B1B-8F2D-E5E169A62B83}" type="presParOf" srcId="{5CEFC477-5AB3-4A1F-809F-175E54637019}" destId="{5CF16433-7E63-4FE6-817A-CEAB318D4ACE}" srcOrd="1" destOrd="0" presId="urn:microsoft.com/office/officeart/2005/8/layout/radial6#1"/>
    <dgm:cxn modelId="{E27F4915-AD4B-4C68-B7BF-9470411A2993}" type="presParOf" srcId="{5CEFC477-5AB3-4A1F-809F-175E54637019}" destId="{12B709DF-6915-4716-BE43-3CA79767B2EC}" srcOrd="2" destOrd="0" presId="urn:microsoft.com/office/officeart/2005/8/layout/radial6#1"/>
    <dgm:cxn modelId="{E2097552-59EB-4718-8042-8F31AC19D923}" type="presParOf" srcId="{5CEFC477-5AB3-4A1F-809F-175E54637019}" destId="{96EA4C95-E0FF-4620-B2CF-397703E8AB37}" srcOrd="3" destOrd="0" presId="urn:microsoft.com/office/officeart/2005/8/layout/radial6#1"/>
    <dgm:cxn modelId="{4B87B125-E7A5-4787-98FD-1239A3F45F23}" type="presParOf" srcId="{5CEFC477-5AB3-4A1F-809F-175E54637019}" destId="{029E5C8D-80F7-4A92-9DD7-A2C859C76CAB}" srcOrd="4" destOrd="0" presId="urn:microsoft.com/office/officeart/2005/8/layout/radial6#1"/>
    <dgm:cxn modelId="{AC4869AA-B501-4CD5-A519-3DF186A63574}" type="presParOf" srcId="{5CEFC477-5AB3-4A1F-809F-175E54637019}" destId="{E17557E3-DBA0-48BE-815E-0AC0345C0BBE}" srcOrd="5" destOrd="0" presId="urn:microsoft.com/office/officeart/2005/8/layout/radial6#1"/>
    <dgm:cxn modelId="{33DD2644-E90A-4523-8B7F-72D3EA8485F2}" type="presParOf" srcId="{5CEFC477-5AB3-4A1F-809F-175E54637019}" destId="{3FDF7DAD-6DA5-4904-8DC1-D95224EEDF16}" srcOrd="6" destOrd="0" presId="urn:microsoft.com/office/officeart/2005/8/layout/radial6#1"/>
    <dgm:cxn modelId="{1A0C7334-E76C-440C-B68B-B5231E6E6E27}" type="presParOf" srcId="{5CEFC477-5AB3-4A1F-809F-175E54637019}" destId="{1B389503-B501-4556-AF8E-CFF160D2A3CC}" srcOrd="7" destOrd="0" presId="urn:microsoft.com/office/officeart/2005/8/layout/radial6#1"/>
    <dgm:cxn modelId="{E993479F-42F4-4093-A6A3-FB266D730556}" type="presParOf" srcId="{5CEFC477-5AB3-4A1F-809F-175E54637019}" destId="{6969EC82-02A4-4051-9FE3-0624FAB7E816}" srcOrd="8" destOrd="0" presId="urn:microsoft.com/office/officeart/2005/8/layout/radial6#1"/>
    <dgm:cxn modelId="{241B7A56-AA7C-4C8B-B9E5-5BB8927C3429}" type="presParOf" srcId="{5CEFC477-5AB3-4A1F-809F-175E54637019}" destId="{BD8C22BA-B258-4925-802E-0B34D36F0183}" srcOrd="9" destOrd="0" presId="urn:microsoft.com/office/officeart/2005/8/layout/radial6#1"/>
    <dgm:cxn modelId="{202CCDAB-3744-462E-8238-F6BEFB39C4C4}" type="presParOf" srcId="{5CEFC477-5AB3-4A1F-809F-175E54637019}" destId="{0BBEAB0A-1797-471F-B5BD-A469BFD9D6AF}" srcOrd="10" destOrd="0" presId="urn:microsoft.com/office/officeart/2005/8/layout/radial6#1"/>
    <dgm:cxn modelId="{CCF362A5-D7D1-4C21-9AD1-5566D784EF19}" type="presParOf" srcId="{5CEFC477-5AB3-4A1F-809F-175E54637019}" destId="{178174F7-7D57-4C0B-A031-538AB8697079}" srcOrd="11" destOrd="0" presId="urn:microsoft.com/office/officeart/2005/8/layout/radial6#1"/>
    <dgm:cxn modelId="{713C5420-8548-4185-98F4-9CC39376E915}" type="presParOf" srcId="{5CEFC477-5AB3-4A1F-809F-175E54637019}" destId="{09E53332-B965-459F-89DD-38046ADFC909}" srcOrd="12" destOrd="0" presId="urn:microsoft.com/office/officeart/2005/8/layout/radial6#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EE04EA-5779-4A57-AD4D-4DDA46A7727A}" type="doc">
      <dgm:prSet loTypeId="urn:microsoft.com/office/officeart/2005/8/layout/radial6#2" loCatId="cycle" qsTypeId="urn:microsoft.com/office/officeart/2005/8/quickstyle/simple1#2" qsCatId="simple" csTypeId="urn:microsoft.com/office/officeart/2005/8/colors/accent1_2#2" csCatId="accent1" phldr="1"/>
      <dgm:spPr/>
      <dgm:t>
        <a:bodyPr/>
        <a:lstStyle/>
        <a:p>
          <a:endParaRPr lang="zh-CN" altLang="en-US"/>
        </a:p>
      </dgm:t>
    </dgm:pt>
    <dgm:pt modelId="{83D9C3C2-853B-47AC-8B26-94117E6A644C}">
      <dgm:prSet phldrT="[文本]" phldr="0" custT="1"/>
      <dgm:spPr/>
      <dgm:t>
        <a:bodyPr vert="horz" wrap="square"/>
        <a:p>
          <a:pPr>
            <a:lnSpc>
              <a:spcPct val="100000"/>
            </a:lnSpc>
            <a:spcBef>
              <a:spcPct val="0"/>
            </a:spcBef>
            <a:spcAft>
              <a:spcPct val="35000"/>
            </a:spcAft>
          </a:pPr>
          <a:r>
            <a:rPr lang="zh-CN" altLang="en-US" sz="1800" dirty="0">
              <a:solidFill>
                <a:srgbClr val="C00000"/>
              </a:solidFill>
              <a:latin typeface="楷体" panose="02010609060101010101" pitchFamily="49" charset="-122"/>
              <a:ea typeface="楷体" panose="02010609060101010101" pitchFamily="49" charset="-122"/>
            </a:rPr>
            <a:t>神经元</a:t>
          </a:r>
          <a:r>
            <a:rPr lang="en-US" altLang="zh-CN" sz="1800" dirty="0">
              <a:solidFill>
                <a:srgbClr val="C00000"/>
              </a:solidFill>
              <a:latin typeface="楷体" panose="02010609060101010101" pitchFamily="49" charset="-122"/>
              <a:ea typeface="楷体" panose="02010609060101010101" pitchFamily="49" charset="-122"/>
            </a:rPr>
            <a:t/>
          </a:r>
          <a:endParaRPr lang="en-US" altLang="zh-CN" sz="1800" dirty="0">
            <a:solidFill>
              <a:srgbClr val="C00000"/>
            </a:solidFill>
            <a:latin typeface="楷体" panose="02010609060101010101" pitchFamily="49" charset="-122"/>
            <a:ea typeface="楷体" panose="02010609060101010101" pitchFamily="49" charset="-122"/>
          </a:endParaRPr>
        </a:p>
        <a:p>
          <a:pPr>
            <a:lnSpc>
              <a:spcPct val="100000"/>
            </a:lnSpc>
            <a:spcBef>
              <a:spcPct val="0"/>
            </a:spcBef>
            <a:spcAft>
              <a:spcPct val="35000"/>
            </a:spcAft>
          </a:pPr>
          <a:r>
            <a:rPr lang="zh-CN" altLang="en-US" sz="1800" dirty="0">
              <a:solidFill>
                <a:srgbClr val="C00000"/>
              </a:solidFill>
              <a:latin typeface="楷体" panose="02010609060101010101" pitchFamily="49" charset="-122"/>
              <a:ea typeface="楷体" panose="02010609060101010101" pitchFamily="49" charset="-122"/>
            </a:rPr>
            <a:t>网络模型</a:t>
          </a:r>
          <a:r>
            <a:rPr lang="zh-CN" altLang="en-US" sz="1800" dirty="0">
              <a:solidFill>
                <a:srgbClr val="C00000"/>
              </a:solidFill>
              <a:latin typeface="楷体" panose="02010609060101010101" pitchFamily="49" charset="-122"/>
              <a:ea typeface="楷体" panose="02010609060101010101" pitchFamily="49" charset="-122"/>
            </a:rPr>
            <a:t/>
          </a:r>
          <a:endParaRPr lang="zh-CN" altLang="en-US" sz="1800" dirty="0">
            <a:solidFill>
              <a:srgbClr val="C00000"/>
            </a:solidFill>
            <a:latin typeface="楷体" panose="02010609060101010101" pitchFamily="49" charset="-122"/>
            <a:ea typeface="楷体" panose="02010609060101010101" pitchFamily="49" charset="-122"/>
          </a:endParaRPr>
        </a:p>
      </dgm:t>
    </dgm:pt>
    <dgm:pt modelId="{1F857346-C37B-452B-9ED6-AEC4EDA6EE59}" cxnId="{CA410682-DE75-4B5B-9840-980183101A38}" type="parTrans">
      <dgm:prSet/>
      <dgm:spPr/>
      <dgm:t>
        <a:bodyPr/>
        <a:lstStyle/>
        <a:p>
          <a:endParaRPr lang="zh-CN" altLang="en-US"/>
        </a:p>
      </dgm:t>
    </dgm:pt>
    <dgm:pt modelId="{A8F6A594-8B28-4A46-AD9A-2F05CC0592ED}" cxnId="{CA410682-DE75-4B5B-9840-980183101A38}" type="sibTrans">
      <dgm:prSet/>
      <dgm:spPr/>
      <dgm:t>
        <a:bodyPr/>
        <a:lstStyle/>
        <a:p>
          <a:endParaRPr lang="zh-CN" altLang="en-US"/>
        </a:p>
      </dgm:t>
    </dgm:pt>
    <dgm:pt modelId="{EB526578-7A5F-467A-AC34-E47DE50BD50A}">
      <dgm:prSet phldrT="[文本]" custT="1"/>
      <dgm:spPr/>
      <dgm:t>
        <a:bodyPr/>
        <a:lstStyle/>
        <a:p>
          <a:r>
            <a:rPr lang="zh-CN" altLang="en-US" sz="1800" dirty="0">
              <a:solidFill>
                <a:srgbClr val="FF0000"/>
              </a:solidFill>
              <a:latin typeface="楷体" panose="02010609060101010101" pitchFamily="49" charset="-122"/>
              <a:ea typeface="楷体" panose="02010609060101010101" pitchFamily="49" charset="-122"/>
            </a:rPr>
            <a:t>感受野</a:t>
          </a:r>
        </a:p>
      </dgm:t>
    </dgm:pt>
    <dgm:pt modelId="{A600144C-973A-49FE-99BB-38DC49786B65}" cxnId="{3671F0AE-A038-4404-A4C8-1C9AB7AC8B45}" type="parTrans">
      <dgm:prSet/>
      <dgm:spPr/>
      <dgm:t>
        <a:bodyPr/>
        <a:lstStyle/>
        <a:p>
          <a:endParaRPr lang="zh-CN" altLang="en-US"/>
        </a:p>
      </dgm:t>
    </dgm:pt>
    <dgm:pt modelId="{BEE854C7-FBA2-482C-BC46-6AA21576C0BF}" cxnId="{3671F0AE-A038-4404-A4C8-1C9AB7AC8B45}" type="sibTrans">
      <dgm:prSet/>
      <dgm:spPr/>
      <dgm:t>
        <a:bodyPr/>
        <a:lstStyle/>
        <a:p>
          <a:endParaRPr lang="zh-CN" altLang="en-US"/>
        </a:p>
      </dgm:t>
    </dgm:pt>
    <dgm:pt modelId="{BB462184-D7B3-4B64-9D0A-A1258C6EFE2A}">
      <dgm:prSet phldrT="[文本]" custT="1"/>
      <dgm:spPr/>
      <dgm:t>
        <a:bodyPr/>
        <a:lstStyle/>
        <a:p>
          <a:r>
            <a:rPr lang="zh-CN" altLang="en-US" sz="1800" dirty="0">
              <a:latin typeface="楷体" panose="02010609060101010101" pitchFamily="49" charset="-122"/>
              <a:ea typeface="楷体" panose="02010609060101010101" pitchFamily="49" charset="-122"/>
            </a:rPr>
            <a:t>方向选择</a:t>
          </a:r>
        </a:p>
      </dgm:t>
    </dgm:pt>
    <dgm:pt modelId="{5B5BACCB-0A8C-41E5-9FCF-C27CED5F7876}" cxnId="{CDAD7157-6AA8-4546-9611-B0A91C12E469}" type="parTrans">
      <dgm:prSet/>
      <dgm:spPr/>
      <dgm:t>
        <a:bodyPr/>
        <a:lstStyle/>
        <a:p>
          <a:endParaRPr lang="zh-CN" altLang="en-US"/>
        </a:p>
      </dgm:t>
    </dgm:pt>
    <dgm:pt modelId="{43359711-E816-4A2B-8B02-A5D58CF8E09C}" cxnId="{CDAD7157-6AA8-4546-9611-B0A91C12E469}" type="sibTrans">
      <dgm:prSet/>
      <dgm:spPr/>
      <dgm:t>
        <a:bodyPr/>
        <a:lstStyle/>
        <a:p>
          <a:endParaRPr lang="zh-CN" altLang="en-US"/>
        </a:p>
      </dgm:t>
    </dgm:pt>
    <dgm:pt modelId="{43B81EA6-DFC2-4204-8F99-37EBE7423EEB}">
      <dgm:prSet phldrT="[文本]" custT="1"/>
      <dgm:spPr/>
      <dgm:t>
        <a:bodyPr/>
        <a:lstStyle/>
        <a:p>
          <a:r>
            <a:rPr lang="zh-CN" altLang="en-US" sz="1800" dirty="0">
              <a:latin typeface="楷体" panose="02010609060101010101" pitchFamily="49" charset="-122"/>
              <a:ea typeface="楷体" panose="02010609060101010101" pitchFamily="49" charset="-122"/>
            </a:rPr>
            <a:t>侧向抑制</a:t>
          </a:r>
        </a:p>
      </dgm:t>
    </dgm:pt>
    <dgm:pt modelId="{8AEBAD81-866F-4AF5-A7CD-0F2288A64FE0}" cxnId="{17568628-9E6C-413F-920F-85A344D829D7}" type="parTrans">
      <dgm:prSet/>
      <dgm:spPr/>
      <dgm:t>
        <a:bodyPr/>
        <a:lstStyle/>
        <a:p>
          <a:endParaRPr lang="zh-CN" altLang="en-US"/>
        </a:p>
      </dgm:t>
    </dgm:pt>
    <dgm:pt modelId="{A68EE870-B247-4244-92DD-D862DD544B9F}" cxnId="{17568628-9E6C-413F-920F-85A344D829D7}" type="sibTrans">
      <dgm:prSet/>
      <dgm:spPr/>
      <dgm:t>
        <a:bodyPr/>
        <a:lstStyle/>
        <a:p>
          <a:endParaRPr lang="zh-CN" altLang="en-US"/>
        </a:p>
      </dgm:t>
    </dgm:pt>
    <dgm:pt modelId="{657C0072-A5EA-4836-8F31-09EE908A8DD0}">
      <dgm:prSet phldrT="[文本]" custT="1"/>
      <dgm:spPr/>
      <dgm:t>
        <a:bodyPr/>
        <a:lstStyle/>
        <a:p>
          <a:r>
            <a:rPr lang="zh-CN" altLang="en-US" sz="1800" dirty="0">
              <a:solidFill>
                <a:srgbClr val="FF0000"/>
              </a:solidFill>
              <a:latin typeface="楷体" panose="02010609060101010101" pitchFamily="49" charset="-122"/>
              <a:ea typeface="楷体" panose="02010609060101010101" pitchFamily="49" charset="-122"/>
            </a:rPr>
            <a:t>脉冲编码</a:t>
          </a:r>
        </a:p>
      </dgm:t>
    </dgm:pt>
    <dgm:pt modelId="{A62E013F-3FC2-47B9-B69D-8023DD8327E3}" cxnId="{0871AB24-8903-454D-B1A5-DA10AF63BD90}" type="parTrans">
      <dgm:prSet/>
      <dgm:spPr/>
      <dgm:t>
        <a:bodyPr/>
        <a:lstStyle/>
        <a:p>
          <a:endParaRPr lang="zh-CN" altLang="en-US"/>
        </a:p>
      </dgm:t>
    </dgm:pt>
    <dgm:pt modelId="{4CF06B7B-A388-4583-8650-6CE31D6B153A}" cxnId="{0871AB24-8903-454D-B1A5-DA10AF63BD90}" type="sibTrans">
      <dgm:prSet/>
      <dgm:spPr/>
      <dgm:t>
        <a:bodyPr/>
        <a:lstStyle/>
        <a:p>
          <a:endParaRPr lang="zh-CN" altLang="en-US"/>
        </a:p>
      </dgm:t>
    </dgm:pt>
    <dgm:pt modelId="{5CEFC477-5AB3-4A1F-809F-175E54637019}" type="pres">
      <dgm:prSet presAssocID="{C0EE04EA-5779-4A57-AD4D-4DDA46A7727A}" presName="Name0" presStyleCnt="0">
        <dgm:presLayoutVars>
          <dgm:chMax val="1"/>
          <dgm:dir/>
          <dgm:animLvl val="ctr"/>
          <dgm:resizeHandles val="exact"/>
        </dgm:presLayoutVars>
      </dgm:prSet>
      <dgm:spPr/>
    </dgm:pt>
    <dgm:pt modelId="{120A24D8-DF4A-4975-A05B-AD26D8A13B99}" type="pres">
      <dgm:prSet presAssocID="{83D9C3C2-853B-47AC-8B26-94117E6A644C}" presName="centerShape" presStyleLbl="node0" presStyleIdx="0" presStyleCnt="1" custScaleX="122517" custScaleY="93831" custLinFactNeighborX="3030" custLinFactNeighborY="-519"/>
      <dgm:spPr/>
    </dgm:pt>
    <dgm:pt modelId="{5CF16433-7E63-4FE6-817A-CEAB318D4ACE}" type="pres">
      <dgm:prSet presAssocID="{EB526578-7A5F-467A-AC34-E47DE50BD50A}" presName="node" presStyleLbl="node1" presStyleIdx="0" presStyleCnt="4" custScaleX="144710">
        <dgm:presLayoutVars>
          <dgm:bulletEnabled val="1"/>
        </dgm:presLayoutVars>
      </dgm:prSet>
      <dgm:spPr/>
    </dgm:pt>
    <dgm:pt modelId="{12B709DF-6915-4716-BE43-3CA79767B2EC}" type="pres">
      <dgm:prSet presAssocID="{EB526578-7A5F-467A-AC34-E47DE50BD50A}" presName="dummy" presStyleCnt="0"/>
      <dgm:spPr/>
    </dgm:pt>
    <dgm:pt modelId="{96EA4C95-E0FF-4620-B2CF-397703E8AB37}" type="pres">
      <dgm:prSet presAssocID="{BEE854C7-FBA2-482C-BC46-6AA21576C0BF}" presName="sibTrans" presStyleLbl="sibTrans2D1" presStyleIdx="0" presStyleCnt="4"/>
      <dgm:spPr/>
    </dgm:pt>
    <dgm:pt modelId="{029E5C8D-80F7-4A92-9DD7-A2C859C76CAB}" type="pres">
      <dgm:prSet presAssocID="{BB462184-D7B3-4B64-9D0A-A1258C6EFE2A}" presName="node" presStyleLbl="node1" presStyleIdx="1" presStyleCnt="4">
        <dgm:presLayoutVars>
          <dgm:bulletEnabled val="1"/>
        </dgm:presLayoutVars>
      </dgm:prSet>
      <dgm:spPr/>
    </dgm:pt>
    <dgm:pt modelId="{E17557E3-DBA0-48BE-815E-0AC0345C0BBE}" type="pres">
      <dgm:prSet presAssocID="{BB462184-D7B3-4B64-9D0A-A1258C6EFE2A}" presName="dummy" presStyleCnt="0"/>
      <dgm:spPr/>
    </dgm:pt>
    <dgm:pt modelId="{3FDF7DAD-6DA5-4904-8DC1-D95224EEDF16}" type="pres">
      <dgm:prSet presAssocID="{43359711-E816-4A2B-8B02-A5D58CF8E09C}" presName="sibTrans" presStyleLbl="sibTrans2D1" presStyleIdx="1" presStyleCnt="4"/>
      <dgm:spPr/>
    </dgm:pt>
    <dgm:pt modelId="{1B389503-B501-4556-AF8E-CFF160D2A3CC}" type="pres">
      <dgm:prSet presAssocID="{43B81EA6-DFC2-4204-8F99-37EBE7423EEB}" presName="node" presStyleLbl="node1" presStyleIdx="2" presStyleCnt="4">
        <dgm:presLayoutVars>
          <dgm:bulletEnabled val="1"/>
        </dgm:presLayoutVars>
      </dgm:prSet>
      <dgm:spPr/>
    </dgm:pt>
    <dgm:pt modelId="{6969EC82-02A4-4051-9FE3-0624FAB7E816}" type="pres">
      <dgm:prSet presAssocID="{43B81EA6-DFC2-4204-8F99-37EBE7423EEB}" presName="dummy" presStyleCnt="0"/>
      <dgm:spPr/>
    </dgm:pt>
    <dgm:pt modelId="{BD8C22BA-B258-4925-802E-0B34D36F0183}" type="pres">
      <dgm:prSet presAssocID="{A68EE870-B247-4244-92DD-D862DD544B9F}" presName="sibTrans" presStyleLbl="sibTrans2D1" presStyleIdx="2" presStyleCnt="4"/>
      <dgm:spPr/>
    </dgm:pt>
    <dgm:pt modelId="{0BBEAB0A-1797-471F-B5BD-A469BFD9D6AF}" type="pres">
      <dgm:prSet presAssocID="{657C0072-A5EA-4836-8F31-09EE908A8DD0}" presName="node" presStyleLbl="node1" presStyleIdx="3" presStyleCnt="4" custScaleX="98465" custRadScaleRad="93521" custRadScaleInc="-1061">
        <dgm:presLayoutVars>
          <dgm:bulletEnabled val="1"/>
        </dgm:presLayoutVars>
      </dgm:prSet>
      <dgm:spPr/>
    </dgm:pt>
    <dgm:pt modelId="{178174F7-7D57-4C0B-A031-538AB8697079}" type="pres">
      <dgm:prSet presAssocID="{657C0072-A5EA-4836-8F31-09EE908A8DD0}" presName="dummy" presStyleCnt="0"/>
      <dgm:spPr/>
    </dgm:pt>
    <dgm:pt modelId="{09E53332-B965-459F-89DD-38046ADFC909}" type="pres">
      <dgm:prSet presAssocID="{4CF06B7B-A388-4583-8650-6CE31D6B153A}" presName="sibTrans" presStyleLbl="sibTrans2D1" presStyleIdx="3" presStyleCnt="4"/>
      <dgm:spPr/>
    </dgm:pt>
  </dgm:ptLst>
  <dgm:cxnLst>
    <dgm:cxn modelId="{CA410682-DE75-4B5B-9840-980183101A38}" srcId="{C0EE04EA-5779-4A57-AD4D-4DDA46A7727A}" destId="{83D9C3C2-853B-47AC-8B26-94117E6A644C}" srcOrd="0" destOrd="0" parTransId="{1F857346-C37B-452B-9ED6-AEC4EDA6EE59}" sibTransId="{A8F6A594-8B28-4A46-AD9A-2F05CC0592ED}"/>
    <dgm:cxn modelId="{3671F0AE-A038-4404-A4C8-1C9AB7AC8B45}" srcId="{83D9C3C2-853B-47AC-8B26-94117E6A644C}" destId="{EB526578-7A5F-467A-AC34-E47DE50BD50A}" srcOrd="0" destOrd="0" parTransId="{A600144C-973A-49FE-99BB-38DC49786B65}" sibTransId="{BEE854C7-FBA2-482C-BC46-6AA21576C0BF}"/>
    <dgm:cxn modelId="{CDAD7157-6AA8-4546-9611-B0A91C12E469}" srcId="{83D9C3C2-853B-47AC-8B26-94117E6A644C}" destId="{BB462184-D7B3-4B64-9D0A-A1258C6EFE2A}" srcOrd="1" destOrd="0" parTransId="{5B5BACCB-0A8C-41E5-9FCF-C27CED5F7876}" sibTransId="{43359711-E816-4A2B-8B02-A5D58CF8E09C}"/>
    <dgm:cxn modelId="{17568628-9E6C-413F-920F-85A344D829D7}" srcId="{83D9C3C2-853B-47AC-8B26-94117E6A644C}" destId="{43B81EA6-DFC2-4204-8F99-37EBE7423EEB}" srcOrd="2" destOrd="0" parTransId="{8AEBAD81-866F-4AF5-A7CD-0F2288A64FE0}" sibTransId="{A68EE870-B247-4244-92DD-D862DD544B9F}"/>
    <dgm:cxn modelId="{0871AB24-8903-454D-B1A5-DA10AF63BD90}" srcId="{83D9C3C2-853B-47AC-8B26-94117E6A644C}" destId="{657C0072-A5EA-4836-8F31-09EE908A8DD0}" srcOrd="3" destOrd="0" parTransId="{A62E013F-3FC2-47B9-B69D-8023DD8327E3}" sibTransId="{4CF06B7B-A388-4583-8650-6CE31D6B153A}"/>
    <dgm:cxn modelId="{EC4D65BC-B19F-4C1B-8D4A-DF1D1E57E702}" type="presOf" srcId="{C0EE04EA-5779-4A57-AD4D-4DDA46A7727A}" destId="{5CEFC477-5AB3-4A1F-809F-175E54637019}" srcOrd="0" destOrd="0" presId="urn:microsoft.com/office/officeart/2005/8/layout/radial6#2"/>
    <dgm:cxn modelId="{2DADBEBA-BC3F-4430-86FC-FD699130C57B}" type="presParOf" srcId="{5CEFC477-5AB3-4A1F-809F-175E54637019}" destId="{120A24D8-DF4A-4975-A05B-AD26D8A13B99}" srcOrd="0" destOrd="0" presId="urn:microsoft.com/office/officeart/2005/8/layout/radial6#2"/>
    <dgm:cxn modelId="{3C9D9A7C-3569-4078-8B4D-C382600A103D}" type="presOf" srcId="{83D9C3C2-853B-47AC-8B26-94117E6A644C}" destId="{120A24D8-DF4A-4975-A05B-AD26D8A13B99}" srcOrd="0" destOrd="0" presId="urn:microsoft.com/office/officeart/2005/8/layout/radial6#2"/>
    <dgm:cxn modelId="{C763A17D-9DAF-4702-9C70-35DDD2DCBDD0}" type="presParOf" srcId="{5CEFC477-5AB3-4A1F-809F-175E54637019}" destId="{5CF16433-7E63-4FE6-817A-CEAB318D4ACE}" srcOrd="1" destOrd="0" presId="urn:microsoft.com/office/officeart/2005/8/layout/radial6#2"/>
    <dgm:cxn modelId="{2C4CA377-272E-4EA2-B001-044F5A092651}" type="presOf" srcId="{EB526578-7A5F-467A-AC34-E47DE50BD50A}" destId="{5CF16433-7E63-4FE6-817A-CEAB318D4ACE}" srcOrd="0" destOrd="0" presId="urn:microsoft.com/office/officeart/2005/8/layout/radial6#2"/>
    <dgm:cxn modelId="{32B8C9DA-5D02-48EE-95A8-EE683E4F9A84}" type="presParOf" srcId="{5CEFC477-5AB3-4A1F-809F-175E54637019}" destId="{12B709DF-6915-4716-BE43-3CA79767B2EC}" srcOrd="2" destOrd="0" presId="urn:microsoft.com/office/officeart/2005/8/layout/radial6#2"/>
    <dgm:cxn modelId="{26861A81-ACED-4299-97DF-25C427B9991E}" type="presParOf" srcId="{5CEFC477-5AB3-4A1F-809F-175E54637019}" destId="{96EA4C95-E0FF-4620-B2CF-397703E8AB37}" srcOrd="3" destOrd="0" presId="urn:microsoft.com/office/officeart/2005/8/layout/radial6#2"/>
    <dgm:cxn modelId="{16119038-C58B-4CC2-8A06-9C1B695C8963}" type="presOf" srcId="{BEE854C7-FBA2-482C-BC46-6AA21576C0BF}" destId="{96EA4C95-E0FF-4620-B2CF-397703E8AB37}" srcOrd="0" destOrd="0" presId="urn:microsoft.com/office/officeart/2005/8/layout/radial6#2"/>
    <dgm:cxn modelId="{FA0474F9-90A5-4E20-A89A-9ABA01662FBD}" type="presParOf" srcId="{5CEFC477-5AB3-4A1F-809F-175E54637019}" destId="{029E5C8D-80F7-4A92-9DD7-A2C859C76CAB}" srcOrd="4" destOrd="0" presId="urn:microsoft.com/office/officeart/2005/8/layout/radial6#2"/>
    <dgm:cxn modelId="{CD83D309-0EA0-4DF4-881F-391C3FEAE496}" type="presOf" srcId="{BB462184-D7B3-4B64-9D0A-A1258C6EFE2A}" destId="{029E5C8D-80F7-4A92-9DD7-A2C859C76CAB}" srcOrd="0" destOrd="0" presId="urn:microsoft.com/office/officeart/2005/8/layout/radial6#2"/>
    <dgm:cxn modelId="{F1750CC9-7988-40A4-847D-3CB379D41421}" type="presParOf" srcId="{5CEFC477-5AB3-4A1F-809F-175E54637019}" destId="{E17557E3-DBA0-48BE-815E-0AC0345C0BBE}" srcOrd="5" destOrd="0" presId="urn:microsoft.com/office/officeart/2005/8/layout/radial6#2"/>
    <dgm:cxn modelId="{9669F347-F975-4703-903F-836A6FA33709}" type="presParOf" srcId="{5CEFC477-5AB3-4A1F-809F-175E54637019}" destId="{3FDF7DAD-6DA5-4904-8DC1-D95224EEDF16}" srcOrd="6" destOrd="0" presId="urn:microsoft.com/office/officeart/2005/8/layout/radial6#2"/>
    <dgm:cxn modelId="{6700A01C-8AD4-4F4C-818B-98981F4D6016}" type="presOf" srcId="{43359711-E816-4A2B-8B02-A5D58CF8E09C}" destId="{3FDF7DAD-6DA5-4904-8DC1-D95224EEDF16}" srcOrd="0" destOrd="0" presId="urn:microsoft.com/office/officeart/2005/8/layout/radial6#2"/>
    <dgm:cxn modelId="{DF4FDEE2-2861-490F-8C6F-8CE004D4BF7F}" type="presParOf" srcId="{5CEFC477-5AB3-4A1F-809F-175E54637019}" destId="{1B389503-B501-4556-AF8E-CFF160D2A3CC}" srcOrd="7" destOrd="0" presId="urn:microsoft.com/office/officeart/2005/8/layout/radial6#2"/>
    <dgm:cxn modelId="{FE6AA92C-9C61-4C22-A4AA-1508E4289E48}" type="presOf" srcId="{43B81EA6-DFC2-4204-8F99-37EBE7423EEB}" destId="{1B389503-B501-4556-AF8E-CFF160D2A3CC}" srcOrd="0" destOrd="0" presId="urn:microsoft.com/office/officeart/2005/8/layout/radial6#2"/>
    <dgm:cxn modelId="{DCA7AFBE-7243-4B6A-9285-102E60B80373}" type="presParOf" srcId="{5CEFC477-5AB3-4A1F-809F-175E54637019}" destId="{6969EC82-02A4-4051-9FE3-0624FAB7E816}" srcOrd="8" destOrd="0" presId="urn:microsoft.com/office/officeart/2005/8/layout/radial6#2"/>
    <dgm:cxn modelId="{7291F32F-4AC9-4324-ABC9-0979CAA23BDF}" type="presParOf" srcId="{5CEFC477-5AB3-4A1F-809F-175E54637019}" destId="{BD8C22BA-B258-4925-802E-0B34D36F0183}" srcOrd="9" destOrd="0" presId="urn:microsoft.com/office/officeart/2005/8/layout/radial6#2"/>
    <dgm:cxn modelId="{533A733C-B156-4005-81D2-E579881E75A1}" type="presOf" srcId="{A68EE870-B247-4244-92DD-D862DD544B9F}" destId="{BD8C22BA-B258-4925-802E-0B34D36F0183}" srcOrd="0" destOrd="0" presId="urn:microsoft.com/office/officeart/2005/8/layout/radial6#2"/>
    <dgm:cxn modelId="{51397FAE-87DA-47ED-A0A1-936A1BA84CBC}" type="presParOf" srcId="{5CEFC477-5AB3-4A1F-809F-175E54637019}" destId="{0BBEAB0A-1797-471F-B5BD-A469BFD9D6AF}" srcOrd="10" destOrd="0" presId="urn:microsoft.com/office/officeart/2005/8/layout/radial6#2"/>
    <dgm:cxn modelId="{F500BD80-3A79-4102-B70C-65A3D47C9C57}" type="presOf" srcId="{657C0072-A5EA-4836-8F31-09EE908A8DD0}" destId="{0BBEAB0A-1797-471F-B5BD-A469BFD9D6AF}" srcOrd="0" destOrd="0" presId="urn:microsoft.com/office/officeart/2005/8/layout/radial6#2"/>
    <dgm:cxn modelId="{A08B1AA0-2685-43BE-B708-8781479AEB46}" type="presParOf" srcId="{5CEFC477-5AB3-4A1F-809F-175E54637019}" destId="{178174F7-7D57-4C0B-A031-538AB8697079}" srcOrd="11" destOrd="0" presId="urn:microsoft.com/office/officeart/2005/8/layout/radial6#2"/>
    <dgm:cxn modelId="{619AD8A0-615A-4754-AA6C-EDEC5FCACF24}" type="presParOf" srcId="{5CEFC477-5AB3-4A1F-809F-175E54637019}" destId="{09E53332-B965-459F-89DD-38046ADFC909}" srcOrd="12" destOrd="0" presId="urn:microsoft.com/office/officeart/2005/8/layout/radial6#2"/>
    <dgm:cxn modelId="{701AAA61-FA25-4AD5-B083-C404F7490DBC}" type="presOf" srcId="{4CF06B7B-A388-4583-8650-6CE31D6B153A}" destId="{09E53332-B965-459F-89DD-38046ADFC909}" srcOrd="0" destOrd="0" presId="urn:microsoft.com/office/officeart/2005/8/layout/radial6#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E53332-B965-459F-89DD-38046ADFC909}">
      <dsp:nvSpPr>
        <dsp:cNvPr id="0" name=""/>
        <dsp:cNvSpPr/>
      </dsp:nvSpPr>
      <dsp:spPr>
        <a:xfrm>
          <a:off x="986879" y="389635"/>
          <a:ext cx="2609940" cy="2609940"/>
        </a:xfrm>
        <a:prstGeom prst="blockArc">
          <a:avLst>
            <a:gd name="adj1" fmla="val 10800000"/>
            <a:gd name="adj2" fmla="val 16200000"/>
            <a:gd name="adj3" fmla="val 46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8C22BA-B258-4925-802E-0B34D36F0183}">
      <dsp:nvSpPr>
        <dsp:cNvPr id="0" name=""/>
        <dsp:cNvSpPr/>
      </dsp:nvSpPr>
      <dsp:spPr>
        <a:xfrm>
          <a:off x="986879" y="389635"/>
          <a:ext cx="2609940" cy="2609940"/>
        </a:xfrm>
        <a:prstGeom prst="blockArc">
          <a:avLst>
            <a:gd name="adj1" fmla="val 5400000"/>
            <a:gd name="adj2" fmla="val 10800000"/>
            <a:gd name="adj3" fmla="val 46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FDF7DAD-6DA5-4904-8DC1-D95224EEDF16}">
      <dsp:nvSpPr>
        <dsp:cNvPr id="0" name=""/>
        <dsp:cNvSpPr/>
      </dsp:nvSpPr>
      <dsp:spPr>
        <a:xfrm>
          <a:off x="825447" y="399898"/>
          <a:ext cx="2609940" cy="2609940"/>
        </a:xfrm>
        <a:prstGeom prst="blockArc">
          <a:avLst>
            <a:gd name="adj1" fmla="val 8041"/>
            <a:gd name="adj2" fmla="val 4963475"/>
            <a:gd name="adj3" fmla="val 46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EA4C95-E0FF-4620-B2CF-397703E8AB37}">
      <dsp:nvSpPr>
        <dsp:cNvPr id="0" name=""/>
        <dsp:cNvSpPr/>
      </dsp:nvSpPr>
      <dsp:spPr>
        <a:xfrm>
          <a:off x="825659" y="379399"/>
          <a:ext cx="2609940" cy="2609940"/>
        </a:xfrm>
        <a:prstGeom prst="blockArc">
          <a:avLst>
            <a:gd name="adj1" fmla="val 16635947"/>
            <a:gd name="adj2" fmla="val 63327"/>
            <a:gd name="adj3" fmla="val 46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0A24D8-DF4A-4975-A05B-AD26D8A13B99}">
      <dsp:nvSpPr>
        <dsp:cNvPr id="0" name=""/>
        <dsp:cNvSpPr/>
      </dsp:nvSpPr>
      <dsp:spPr>
        <a:xfrm>
          <a:off x="1561213" y="1102457"/>
          <a:ext cx="1199389" cy="11993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楷体" panose="02010609060101010101" pitchFamily="49" charset="-122"/>
              <a:ea typeface="楷体" panose="02010609060101010101" pitchFamily="49" charset="-122"/>
            </a:rPr>
            <a:t>脉冲神经元数学模型</a:t>
          </a:r>
        </a:p>
      </dsp:txBody>
      <dsp:txXfrm>
        <a:off x="1736859" y="1278103"/>
        <a:ext cx="848097" cy="848097"/>
      </dsp:txXfrm>
    </dsp:sp>
    <dsp:sp modelId="{5CF16433-7E63-4FE6-817A-CEAB318D4ACE}">
      <dsp:nvSpPr>
        <dsp:cNvPr id="0" name=""/>
        <dsp:cNvSpPr/>
      </dsp:nvSpPr>
      <dsp:spPr>
        <a:xfrm>
          <a:off x="1712754" y="73"/>
          <a:ext cx="1158190" cy="8395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楷体" panose="02010609060101010101" pitchFamily="49" charset="-122"/>
              <a:ea typeface="楷体" panose="02010609060101010101" pitchFamily="49" charset="-122"/>
            </a:rPr>
            <a:t>电性质</a:t>
          </a:r>
        </a:p>
      </dsp:txBody>
      <dsp:txXfrm>
        <a:off x="1882367" y="123025"/>
        <a:ext cx="818964" cy="593668"/>
      </dsp:txXfrm>
    </dsp:sp>
    <dsp:sp modelId="{029E5C8D-80F7-4A92-9DD7-A2C859C76CAB}">
      <dsp:nvSpPr>
        <dsp:cNvPr id="0" name=""/>
        <dsp:cNvSpPr/>
      </dsp:nvSpPr>
      <dsp:spPr>
        <a:xfrm>
          <a:off x="3000153" y="1288063"/>
          <a:ext cx="810011" cy="8395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楷体" panose="02010609060101010101" pitchFamily="49" charset="-122"/>
              <a:ea typeface="楷体" panose="02010609060101010101" pitchFamily="49" charset="-122"/>
            </a:rPr>
            <a:t>不应期</a:t>
          </a:r>
        </a:p>
      </dsp:txBody>
      <dsp:txXfrm>
        <a:off x="3118776" y="1411015"/>
        <a:ext cx="572765" cy="593668"/>
      </dsp:txXfrm>
    </dsp:sp>
    <dsp:sp modelId="{1B389503-B501-4556-AF8E-CFF160D2A3CC}">
      <dsp:nvSpPr>
        <dsp:cNvPr id="0" name=""/>
        <dsp:cNvSpPr/>
      </dsp:nvSpPr>
      <dsp:spPr>
        <a:xfrm>
          <a:off x="1872063" y="2549564"/>
          <a:ext cx="839572" cy="8395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楷体" panose="02010609060101010101" pitchFamily="49" charset="-122"/>
              <a:ea typeface="楷体" panose="02010609060101010101" pitchFamily="49" charset="-122"/>
            </a:rPr>
            <a:t>离子通道</a:t>
          </a:r>
        </a:p>
      </dsp:txBody>
      <dsp:txXfrm>
        <a:off x="1995015" y="2672516"/>
        <a:ext cx="593668" cy="593668"/>
      </dsp:txXfrm>
    </dsp:sp>
    <dsp:sp modelId="{0BBEAB0A-1797-471F-B5BD-A469BFD9D6AF}">
      <dsp:nvSpPr>
        <dsp:cNvPr id="0" name=""/>
        <dsp:cNvSpPr/>
      </dsp:nvSpPr>
      <dsp:spPr>
        <a:xfrm>
          <a:off x="560410" y="1274819"/>
          <a:ext cx="913388" cy="8395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楷体" panose="02010609060101010101" pitchFamily="49" charset="-122"/>
              <a:ea typeface="楷体" panose="02010609060101010101" pitchFamily="49" charset="-122"/>
            </a:rPr>
            <a:t>脉冲发放</a:t>
          </a:r>
        </a:p>
      </dsp:txBody>
      <dsp:txXfrm>
        <a:off x="694173" y="1397771"/>
        <a:ext cx="645862" cy="5936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E53332-B965-459F-89DD-38046ADFC909}">
      <dsp:nvSpPr>
        <dsp:cNvPr id="0" name=""/>
        <dsp:cNvSpPr/>
      </dsp:nvSpPr>
      <dsp:spPr>
        <a:xfrm>
          <a:off x="1040389" y="386957"/>
          <a:ext cx="2609940" cy="2609940"/>
        </a:xfrm>
        <a:prstGeom prst="blockArc">
          <a:avLst>
            <a:gd name="adj1" fmla="val 10774919"/>
            <a:gd name="adj2" fmla="val 15977154"/>
            <a:gd name="adj3" fmla="val 46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8C22BA-B258-4925-802E-0B34D36F0183}">
      <dsp:nvSpPr>
        <dsp:cNvPr id="0" name=""/>
        <dsp:cNvSpPr/>
      </dsp:nvSpPr>
      <dsp:spPr>
        <a:xfrm>
          <a:off x="1040416" y="392314"/>
          <a:ext cx="2609940" cy="2609940"/>
        </a:xfrm>
        <a:prstGeom prst="blockArc">
          <a:avLst>
            <a:gd name="adj1" fmla="val 5622921"/>
            <a:gd name="adj2" fmla="val 10789365"/>
            <a:gd name="adj3" fmla="val 46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FDF7DAD-6DA5-4904-8DC1-D95224EEDF16}">
      <dsp:nvSpPr>
        <dsp:cNvPr id="0" name=""/>
        <dsp:cNvSpPr/>
      </dsp:nvSpPr>
      <dsp:spPr>
        <a:xfrm>
          <a:off x="957813" y="389635"/>
          <a:ext cx="2609940" cy="2609940"/>
        </a:xfrm>
        <a:prstGeom prst="blockArc">
          <a:avLst>
            <a:gd name="adj1" fmla="val 0"/>
            <a:gd name="adj2" fmla="val 5400000"/>
            <a:gd name="adj3" fmla="val 46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EA4C95-E0FF-4620-B2CF-397703E8AB37}">
      <dsp:nvSpPr>
        <dsp:cNvPr id="0" name=""/>
        <dsp:cNvSpPr/>
      </dsp:nvSpPr>
      <dsp:spPr>
        <a:xfrm>
          <a:off x="957813" y="389635"/>
          <a:ext cx="2609940" cy="2609940"/>
        </a:xfrm>
        <a:prstGeom prst="blockArc">
          <a:avLst>
            <a:gd name="adj1" fmla="val 16200000"/>
            <a:gd name="adj2" fmla="val 0"/>
            <a:gd name="adj3" fmla="val 46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0A24D8-DF4A-4975-A05B-AD26D8A13B99}">
      <dsp:nvSpPr>
        <dsp:cNvPr id="0" name=""/>
        <dsp:cNvSpPr/>
      </dsp:nvSpPr>
      <dsp:spPr>
        <a:xfrm>
          <a:off x="1605305" y="1118673"/>
          <a:ext cx="1469456" cy="11253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ct val="35000"/>
            </a:spcAft>
            <a:buNone/>
          </a:pPr>
          <a:r>
            <a:rPr lang="zh-CN" altLang="en-US" sz="1800" kern="1200" dirty="0">
              <a:latin typeface="楷体" panose="02010609060101010101" pitchFamily="49" charset="-122"/>
              <a:ea typeface="楷体" panose="02010609060101010101" pitchFamily="49" charset="-122"/>
            </a:rPr>
            <a:t>神经元</a:t>
          </a:r>
          <a:endParaRPr lang="en-US" altLang="zh-CN" sz="1800" kern="1200" dirty="0">
            <a:latin typeface="楷体" panose="02010609060101010101" pitchFamily="49" charset="-122"/>
            <a:ea typeface="楷体" panose="02010609060101010101" pitchFamily="49" charset="-122"/>
          </a:endParaRPr>
        </a:p>
        <a:p>
          <a:pPr marL="0" lvl="0" indent="0" algn="ctr" defTabSz="800100">
            <a:lnSpc>
              <a:spcPct val="100000"/>
            </a:lnSpc>
            <a:spcBef>
              <a:spcPct val="0"/>
            </a:spcBef>
            <a:spcAft>
              <a:spcPct val="35000"/>
            </a:spcAft>
            <a:buNone/>
          </a:pPr>
          <a:r>
            <a:rPr lang="zh-CN" altLang="en-US" sz="1800" kern="1200" dirty="0">
              <a:latin typeface="楷体" panose="02010609060101010101" pitchFamily="49" charset="-122"/>
              <a:ea typeface="楷体" panose="02010609060101010101" pitchFamily="49" charset="-122"/>
            </a:rPr>
            <a:t>网络模型</a:t>
          </a:r>
        </a:p>
      </dsp:txBody>
      <dsp:txXfrm>
        <a:off x="1820502" y="1283484"/>
        <a:ext cx="1039062" cy="795777"/>
      </dsp:txXfrm>
    </dsp:sp>
    <dsp:sp modelId="{5CF16433-7E63-4FE6-817A-CEAB318D4ACE}">
      <dsp:nvSpPr>
        <dsp:cNvPr id="0" name=""/>
        <dsp:cNvSpPr/>
      </dsp:nvSpPr>
      <dsp:spPr>
        <a:xfrm>
          <a:off x="1655311" y="73"/>
          <a:ext cx="1214945" cy="8395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0000"/>
              </a:solidFill>
              <a:latin typeface="楷体" panose="02010609060101010101" pitchFamily="49" charset="-122"/>
              <a:ea typeface="楷体" panose="02010609060101010101" pitchFamily="49" charset="-122"/>
            </a:rPr>
            <a:t>感受野</a:t>
          </a:r>
        </a:p>
      </dsp:txBody>
      <dsp:txXfrm>
        <a:off x="1833236" y="123025"/>
        <a:ext cx="859095" cy="593668"/>
      </dsp:txXfrm>
    </dsp:sp>
    <dsp:sp modelId="{029E5C8D-80F7-4A92-9DD7-A2C859C76CAB}">
      <dsp:nvSpPr>
        <dsp:cNvPr id="0" name=""/>
        <dsp:cNvSpPr/>
      </dsp:nvSpPr>
      <dsp:spPr>
        <a:xfrm>
          <a:off x="3117743" y="1274819"/>
          <a:ext cx="839572" cy="8395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楷体" panose="02010609060101010101" pitchFamily="49" charset="-122"/>
              <a:ea typeface="楷体" panose="02010609060101010101" pitchFamily="49" charset="-122"/>
            </a:rPr>
            <a:t>方向选择</a:t>
          </a:r>
        </a:p>
      </dsp:txBody>
      <dsp:txXfrm>
        <a:off x="3240695" y="1397771"/>
        <a:ext cx="593668" cy="593668"/>
      </dsp:txXfrm>
    </dsp:sp>
    <dsp:sp modelId="{1B389503-B501-4556-AF8E-CFF160D2A3CC}">
      <dsp:nvSpPr>
        <dsp:cNvPr id="0" name=""/>
        <dsp:cNvSpPr/>
      </dsp:nvSpPr>
      <dsp:spPr>
        <a:xfrm>
          <a:off x="1842997" y="2549564"/>
          <a:ext cx="839572" cy="8395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楷体" panose="02010609060101010101" pitchFamily="49" charset="-122"/>
              <a:ea typeface="楷体" panose="02010609060101010101" pitchFamily="49" charset="-122"/>
            </a:rPr>
            <a:t>侧向抑制</a:t>
          </a:r>
        </a:p>
      </dsp:txBody>
      <dsp:txXfrm>
        <a:off x="1965949" y="2672516"/>
        <a:ext cx="593668" cy="593668"/>
      </dsp:txXfrm>
    </dsp:sp>
    <dsp:sp modelId="{0BBEAB0A-1797-471F-B5BD-A469BFD9D6AF}">
      <dsp:nvSpPr>
        <dsp:cNvPr id="0" name=""/>
        <dsp:cNvSpPr/>
      </dsp:nvSpPr>
      <dsp:spPr>
        <a:xfrm>
          <a:off x="657304" y="1281441"/>
          <a:ext cx="826685" cy="8395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0000"/>
              </a:solidFill>
              <a:latin typeface="楷体" panose="02010609060101010101" pitchFamily="49" charset="-122"/>
              <a:ea typeface="楷体" panose="02010609060101010101" pitchFamily="49" charset="-122"/>
            </a:rPr>
            <a:t>脉冲编码</a:t>
          </a:r>
        </a:p>
      </dsp:txBody>
      <dsp:txXfrm>
        <a:off x="778369" y="1404393"/>
        <a:ext cx="584555" cy="593668"/>
      </dsp:txXfrm>
    </dsp:sp>
  </dsp:spTree>
</dsp:drawing>
</file>

<file path=ppt/diagrams/layout1.xml><?xml version="1.0" encoding="utf-8"?>
<dgm:layoutDef xmlns:dgm="http://schemas.openxmlformats.org/drawingml/2006/diagram" xmlns:a="http://schemas.openxmlformats.org/drawingml/2006/main" uniqueId="urn:microsoft.com/office/officeart/2005/8/layout/radial6#1">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2">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EF86CD-B3BF-4A53-A284-F766DC4918A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367216-450A-402C-900A-47951564850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A367216-450A-402C-900A-47951564850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367216-450A-402C-900A-47951564850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367216-450A-402C-900A-47951564850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951DD6C-B849-4788-9E8B-BB62B40D8BD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91760E-C466-40ED-AAED-BA54BF39944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A951DD6C-B849-4788-9E8B-BB62B40D8BD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91760E-C466-40ED-AAED-BA54BF39944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A951DD6C-B849-4788-9E8B-BB62B40D8BD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91760E-C466-40ED-AAED-BA54BF39944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A951DD6C-B849-4788-9E8B-BB62B40D8BD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91760E-C466-40ED-AAED-BA54BF39944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A951DD6C-B849-4788-9E8B-BB62B40D8BD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91760E-C466-40ED-AAED-BA54BF39944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A951DD6C-B849-4788-9E8B-BB62B40D8BD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91760E-C466-40ED-AAED-BA54BF39944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A951DD6C-B849-4788-9E8B-BB62B40D8BD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F91760E-C466-40ED-AAED-BA54BF39944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951DD6C-B849-4788-9E8B-BB62B40D8BDB}"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F91760E-C466-40ED-AAED-BA54BF39944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51DD6C-B849-4788-9E8B-BB62B40D8BD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F91760E-C466-40ED-AAED-BA54BF39944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A951DD6C-B849-4788-9E8B-BB62B40D8BD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91760E-C466-40ED-AAED-BA54BF39944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A951DD6C-B849-4788-9E8B-BB62B40D8BD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91760E-C466-40ED-AAED-BA54BF39944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51DD6C-B849-4788-9E8B-BB62B40D8BDB}"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91760E-C466-40ED-AAED-BA54BF39944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4.wdp"/><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27.jpe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9" Type="http://schemas.openxmlformats.org/officeDocument/2006/relationships/diagramQuickStyle" Target="../diagrams/quickStyle2.xml"/><Relationship Id="rId8" Type="http://schemas.openxmlformats.org/officeDocument/2006/relationships/diagramLayout" Target="../diagrams/layout2.xml"/><Relationship Id="rId7" Type="http://schemas.openxmlformats.org/officeDocument/2006/relationships/diagramData" Target="../diagrams/data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3" Type="http://schemas.openxmlformats.org/officeDocument/2006/relationships/notesSlide" Target="../notesSlides/notesSlide1.xml"/><Relationship Id="rId12" Type="http://schemas.openxmlformats.org/officeDocument/2006/relationships/slideLayout" Target="../slideLayouts/slideLayout7.xml"/><Relationship Id="rId11" Type="http://schemas.microsoft.com/office/2007/relationships/diagramDrawing" Target="../diagrams/drawing2.xml"/><Relationship Id="rId10" Type="http://schemas.openxmlformats.org/officeDocument/2006/relationships/diagramColors" Target="../diagrams/colors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flipH="1">
            <a:off x="-440268" y="2009088"/>
            <a:ext cx="10024534" cy="2676714"/>
            <a:chOff x="1130606" y="1477567"/>
            <a:chExt cx="6157780" cy="2100013"/>
          </a:xfrm>
        </p:grpSpPr>
        <p:sp>
          <p:nvSpPr>
            <p:cNvPr id="21" name="填充层"/>
            <p:cNvSpPr/>
            <p:nvPr/>
          </p:nvSpPr>
          <p:spPr bwMode="auto">
            <a:xfrm>
              <a:off x="2123727" y="1664534"/>
              <a:ext cx="4356000" cy="1268413"/>
            </a:xfrm>
            <a:custGeom>
              <a:avLst/>
              <a:gdLst>
                <a:gd name="T0" fmla="*/ 60 w 2600"/>
                <a:gd name="T1" fmla="*/ 737 h 748"/>
                <a:gd name="T2" fmla="*/ 0 w 2600"/>
                <a:gd name="T3" fmla="*/ 113 h 748"/>
                <a:gd name="T4" fmla="*/ 96 w 2600"/>
                <a:gd name="T5" fmla="*/ 49 h 748"/>
                <a:gd name="T6" fmla="*/ 204 w 2600"/>
                <a:gd name="T7" fmla="*/ 49 h 748"/>
                <a:gd name="T8" fmla="*/ 284 w 2600"/>
                <a:gd name="T9" fmla="*/ 25 h 748"/>
                <a:gd name="T10" fmla="*/ 276 w 2600"/>
                <a:gd name="T11" fmla="*/ 45 h 748"/>
                <a:gd name="T12" fmla="*/ 280 w 2600"/>
                <a:gd name="T13" fmla="*/ 45 h 748"/>
                <a:gd name="T14" fmla="*/ 588 w 2600"/>
                <a:gd name="T15" fmla="*/ 29 h 748"/>
                <a:gd name="T16" fmla="*/ 848 w 2600"/>
                <a:gd name="T17" fmla="*/ 17 h 748"/>
                <a:gd name="T18" fmla="*/ 1044 w 2600"/>
                <a:gd name="T19" fmla="*/ 33 h 748"/>
                <a:gd name="T20" fmla="*/ 1300 w 2600"/>
                <a:gd name="T21" fmla="*/ 45 h 748"/>
                <a:gd name="T22" fmla="*/ 1512 w 2600"/>
                <a:gd name="T23" fmla="*/ 49 h 748"/>
                <a:gd name="T24" fmla="*/ 1700 w 2600"/>
                <a:gd name="T25" fmla="*/ 77 h 748"/>
                <a:gd name="T26" fmla="*/ 2008 w 2600"/>
                <a:gd name="T27" fmla="*/ 97 h 748"/>
                <a:gd name="T28" fmla="*/ 2104 w 2600"/>
                <a:gd name="T29" fmla="*/ 89 h 748"/>
                <a:gd name="T30" fmla="*/ 2600 w 2600"/>
                <a:gd name="T31" fmla="*/ 149 h 748"/>
                <a:gd name="T32" fmla="*/ 2460 w 2600"/>
                <a:gd name="T33" fmla="*/ 577 h 748"/>
                <a:gd name="T34" fmla="*/ 2352 w 2600"/>
                <a:gd name="T35" fmla="*/ 633 h 748"/>
                <a:gd name="T36" fmla="*/ 2420 w 2600"/>
                <a:gd name="T37" fmla="*/ 645 h 748"/>
                <a:gd name="T38" fmla="*/ 2428 w 2600"/>
                <a:gd name="T39" fmla="*/ 649 h 748"/>
                <a:gd name="T40" fmla="*/ 2412 w 2600"/>
                <a:gd name="T41" fmla="*/ 681 h 748"/>
                <a:gd name="T42" fmla="*/ 2128 w 2600"/>
                <a:gd name="T43" fmla="*/ 669 h 748"/>
                <a:gd name="T44" fmla="*/ 1676 w 2600"/>
                <a:gd name="T45" fmla="*/ 705 h 748"/>
                <a:gd name="T46" fmla="*/ 1704 w 2600"/>
                <a:gd name="T47" fmla="*/ 709 h 748"/>
                <a:gd name="T48" fmla="*/ 1488 w 2600"/>
                <a:gd name="T49" fmla="*/ 685 h 748"/>
                <a:gd name="T50" fmla="*/ 60 w 2600"/>
                <a:gd name="T51" fmla="*/ 737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0" h="748">
                  <a:moveTo>
                    <a:pt x="60" y="737"/>
                  </a:moveTo>
                  <a:cubicBezTo>
                    <a:pt x="40" y="529"/>
                    <a:pt x="20" y="321"/>
                    <a:pt x="0" y="113"/>
                  </a:cubicBezTo>
                  <a:cubicBezTo>
                    <a:pt x="46" y="100"/>
                    <a:pt x="61" y="63"/>
                    <a:pt x="96" y="49"/>
                  </a:cubicBezTo>
                  <a:cubicBezTo>
                    <a:pt x="132" y="49"/>
                    <a:pt x="168" y="49"/>
                    <a:pt x="204" y="49"/>
                  </a:cubicBezTo>
                  <a:cubicBezTo>
                    <a:pt x="231" y="41"/>
                    <a:pt x="257" y="33"/>
                    <a:pt x="284" y="25"/>
                  </a:cubicBezTo>
                  <a:cubicBezTo>
                    <a:pt x="281" y="32"/>
                    <a:pt x="279" y="38"/>
                    <a:pt x="276" y="45"/>
                  </a:cubicBezTo>
                  <a:cubicBezTo>
                    <a:pt x="277" y="45"/>
                    <a:pt x="279" y="45"/>
                    <a:pt x="280" y="45"/>
                  </a:cubicBezTo>
                  <a:cubicBezTo>
                    <a:pt x="347" y="22"/>
                    <a:pt x="480" y="52"/>
                    <a:pt x="588" y="29"/>
                  </a:cubicBezTo>
                  <a:cubicBezTo>
                    <a:pt x="661" y="14"/>
                    <a:pt x="754" y="0"/>
                    <a:pt x="848" y="17"/>
                  </a:cubicBezTo>
                  <a:cubicBezTo>
                    <a:pt x="913" y="22"/>
                    <a:pt x="979" y="28"/>
                    <a:pt x="1044" y="33"/>
                  </a:cubicBezTo>
                  <a:cubicBezTo>
                    <a:pt x="1125" y="22"/>
                    <a:pt x="1225" y="33"/>
                    <a:pt x="1300" y="45"/>
                  </a:cubicBezTo>
                  <a:cubicBezTo>
                    <a:pt x="1371" y="46"/>
                    <a:pt x="1441" y="48"/>
                    <a:pt x="1512" y="49"/>
                  </a:cubicBezTo>
                  <a:cubicBezTo>
                    <a:pt x="1575" y="59"/>
                    <a:pt x="1648" y="68"/>
                    <a:pt x="1700" y="77"/>
                  </a:cubicBezTo>
                  <a:cubicBezTo>
                    <a:pt x="1793" y="93"/>
                    <a:pt x="1908" y="75"/>
                    <a:pt x="2008" y="97"/>
                  </a:cubicBezTo>
                  <a:cubicBezTo>
                    <a:pt x="2040" y="94"/>
                    <a:pt x="2072" y="92"/>
                    <a:pt x="2104" y="89"/>
                  </a:cubicBezTo>
                  <a:cubicBezTo>
                    <a:pt x="2219" y="106"/>
                    <a:pt x="2531" y="78"/>
                    <a:pt x="2600" y="149"/>
                  </a:cubicBezTo>
                  <a:cubicBezTo>
                    <a:pt x="2553" y="292"/>
                    <a:pt x="2507" y="434"/>
                    <a:pt x="2460" y="577"/>
                  </a:cubicBezTo>
                  <a:cubicBezTo>
                    <a:pt x="2424" y="596"/>
                    <a:pt x="2388" y="614"/>
                    <a:pt x="2352" y="633"/>
                  </a:cubicBezTo>
                  <a:cubicBezTo>
                    <a:pt x="2373" y="633"/>
                    <a:pt x="2407" y="635"/>
                    <a:pt x="2420" y="645"/>
                  </a:cubicBezTo>
                  <a:cubicBezTo>
                    <a:pt x="2423" y="646"/>
                    <a:pt x="2425" y="648"/>
                    <a:pt x="2428" y="649"/>
                  </a:cubicBezTo>
                  <a:cubicBezTo>
                    <a:pt x="2410" y="667"/>
                    <a:pt x="2408" y="656"/>
                    <a:pt x="2412" y="681"/>
                  </a:cubicBezTo>
                  <a:cubicBezTo>
                    <a:pt x="2301" y="686"/>
                    <a:pt x="2214" y="713"/>
                    <a:pt x="2128" y="669"/>
                  </a:cubicBezTo>
                  <a:cubicBezTo>
                    <a:pt x="2094" y="741"/>
                    <a:pt x="1768" y="670"/>
                    <a:pt x="1676" y="705"/>
                  </a:cubicBezTo>
                  <a:cubicBezTo>
                    <a:pt x="1685" y="706"/>
                    <a:pt x="1695" y="708"/>
                    <a:pt x="1704" y="709"/>
                  </a:cubicBezTo>
                  <a:cubicBezTo>
                    <a:pt x="1632" y="701"/>
                    <a:pt x="1560" y="693"/>
                    <a:pt x="1488" y="685"/>
                  </a:cubicBezTo>
                  <a:cubicBezTo>
                    <a:pt x="1076" y="748"/>
                    <a:pt x="534" y="736"/>
                    <a:pt x="60" y="737"/>
                  </a:cubicBezTo>
                  <a:close/>
                </a:path>
              </a:pathLst>
            </a:custGeom>
            <a:solidFill>
              <a:srgbClr val="287ED3"/>
            </a:solidFill>
            <a:ln>
              <a:noFill/>
            </a:ln>
          </p:spPr>
          <p:txBody>
            <a:bodyPr vert="horz" wrap="square" lIns="91440" tIns="45720" rIns="91440" bIns="45720" numCol="1" anchor="t" anchorCtr="0" compatLnSpc="1"/>
            <a:lstStyle/>
            <a:p>
              <a:endParaRPr lang="zh-CN" altLang="en-US"/>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30606" y="1477567"/>
              <a:ext cx="6157780" cy="2100013"/>
            </a:xfrm>
            <a:prstGeom prst="rect">
              <a:avLst/>
            </a:prstGeom>
          </p:spPr>
        </p:pic>
      </p:grpSp>
      <p:sp>
        <p:nvSpPr>
          <p:cNvPr id="33" name="文本框 32"/>
          <p:cNvSpPr txBox="1"/>
          <p:nvPr/>
        </p:nvSpPr>
        <p:spPr>
          <a:xfrm>
            <a:off x="876185" y="2532550"/>
            <a:ext cx="6796179"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生物视觉启发的神经计算模型及应用研究</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47" name="矩形 46"/>
          <p:cNvSpPr/>
          <p:nvPr/>
        </p:nvSpPr>
        <p:spPr>
          <a:xfrm>
            <a:off x="0" y="-12872"/>
            <a:ext cx="9144000" cy="1231641"/>
          </a:xfrm>
          <a:prstGeom prst="rect">
            <a:avLst/>
          </a:prstGeom>
          <a:solidFill>
            <a:srgbClr val="BFBF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32" y="77711"/>
            <a:ext cx="4227242" cy="10241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2960801" y="3530213"/>
            <a:ext cx="5669700" cy="2918043"/>
          </a:xfrm>
          <a:prstGeom prst="rect">
            <a:avLst/>
          </a:prstGeom>
        </p:spPr>
      </p:pic>
      <p:sp>
        <p:nvSpPr>
          <p:cNvPr id="13" name="TextBox 24"/>
          <p:cNvSpPr txBox="1"/>
          <p:nvPr/>
        </p:nvSpPr>
        <p:spPr>
          <a:xfrm>
            <a:off x="4551642" y="1545739"/>
            <a:ext cx="4456630" cy="1667764"/>
          </a:xfrm>
          <a:prstGeom prst="rect">
            <a:avLst/>
          </a:prstGeom>
          <a:noFill/>
        </p:spPr>
        <p:txBody>
          <a:bodyPr wrap="square" rtlCol="0">
            <a:spAutoFit/>
          </a:bodyPr>
          <a:lstStyle/>
          <a:p>
            <a:pPr>
              <a:lnSpc>
                <a:spcPct val="150000"/>
              </a:lnSpc>
            </a:pPr>
            <a:r>
              <a:rPr lang="zh-CN" altLang="en-US" sz="2400" dirty="0">
                <a:solidFill>
                  <a:srgbClr val="7030A0"/>
                </a:solidFill>
                <a:latin typeface="楷体" panose="02010609060101010101" pitchFamily="49" charset="-122"/>
                <a:ea typeface="楷体" panose="02010609060101010101" pitchFamily="49" charset="-122"/>
              </a:rPr>
              <a:t>视觉信息加工的等级理论：</a:t>
            </a:r>
            <a:endParaRPr lang="zh-CN" altLang="en-US" sz="2400" dirty="0">
              <a:solidFill>
                <a:srgbClr val="7030A0"/>
              </a:solidFill>
              <a:latin typeface="楷体" panose="02010609060101010101" pitchFamily="49" charset="-122"/>
              <a:ea typeface="楷体" panose="02010609060101010101" pitchFamily="49" charset="-122"/>
            </a:endParaRPr>
          </a:p>
          <a:p>
            <a:pPr marL="431800" indent="-285750">
              <a:lnSpc>
                <a:spcPct val="150000"/>
              </a:lnSpc>
              <a:buFont typeface="Arial" panose="02080604020202020204" pitchFamily="34" charset="0"/>
              <a:buChar char="•"/>
            </a:pPr>
            <a:r>
              <a:rPr lang="zh-CN" altLang="en-US" sz="2400" dirty="0">
                <a:latin typeface="楷体" panose="02010609060101010101" pitchFamily="49" charset="-122"/>
                <a:ea typeface="楷体" panose="02010609060101010101" pitchFamily="49" charset="-122"/>
              </a:rPr>
              <a:t>从简单到复杂的特征</a:t>
            </a:r>
            <a:endParaRPr lang="en-US" altLang="zh-CN" sz="2400" dirty="0">
              <a:latin typeface="楷体" panose="02010609060101010101" pitchFamily="49" charset="-122"/>
              <a:ea typeface="楷体" panose="02010609060101010101" pitchFamily="49" charset="-122"/>
            </a:endParaRPr>
          </a:p>
          <a:p>
            <a:pPr marL="431800" indent="-285750">
              <a:lnSpc>
                <a:spcPct val="150000"/>
              </a:lnSpc>
              <a:buFont typeface="Arial" panose="02080604020202020204" pitchFamily="34" charset="0"/>
              <a:buChar char="•"/>
            </a:pPr>
            <a:r>
              <a:rPr lang="zh-CN" altLang="en-US" sz="2400" dirty="0">
                <a:latin typeface="楷体" panose="02010609060101010101" pitchFamily="49" charset="-122"/>
                <a:ea typeface="楷体" panose="02010609060101010101" pitchFamily="49" charset="-122"/>
              </a:rPr>
              <a:t>从低级到高级的皮层</a:t>
            </a:r>
            <a:endParaRPr lang="zh-CN" altLang="en-US" sz="2400" dirty="0">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2"/>
          <a:stretch>
            <a:fillRect/>
          </a:stretch>
        </p:blipFill>
        <p:spPr>
          <a:xfrm>
            <a:off x="-1" y="0"/>
            <a:ext cx="1360967" cy="1278751"/>
          </a:xfrm>
          <a:prstGeom prst="rect">
            <a:avLst/>
          </a:prstGeom>
        </p:spPr>
      </p:pic>
      <p:cxnSp>
        <p:nvCxnSpPr>
          <p:cNvPr id="7" name="直接连接符 6"/>
          <p:cNvCxnSpPr/>
          <p:nvPr/>
        </p:nvCxnSpPr>
        <p:spPr>
          <a:xfrm>
            <a:off x="1199892" y="611381"/>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9" name="文本框 8"/>
          <p:cNvSpPr txBox="1"/>
          <p:nvPr/>
        </p:nvSpPr>
        <p:spPr>
          <a:xfrm>
            <a:off x="1394896" y="90231"/>
            <a:ext cx="5664200" cy="523220"/>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我们研究的层次</a:t>
            </a:r>
            <a:endParaRPr lang="zh-CN" altLang="en-US" sz="2800" b="1" dirty="0">
              <a:latin typeface="SimSun" panose="02010600030101010101" pitchFamily="2" charset="-122"/>
              <a:ea typeface="SimSun" panose="02010600030101010101" pitchFamily="2" charset="-122"/>
            </a:endParaRPr>
          </a:p>
        </p:txBody>
      </p:sp>
      <p:pic>
        <p:nvPicPr>
          <p:cNvPr id="10" name="图片 9"/>
          <p:cNvPicPr>
            <a:picLocks noChangeAspect="1"/>
          </p:cNvPicPr>
          <p:nvPr/>
        </p:nvPicPr>
        <p:blipFill>
          <a:blip r:embed="rId3"/>
          <a:stretch>
            <a:fillRect/>
          </a:stretch>
        </p:blipFill>
        <p:spPr>
          <a:xfrm>
            <a:off x="403931" y="1222762"/>
            <a:ext cx="3705225" cy="27509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595312" y="1717496"/>
            <a:ext cx="8086725" cy="4157352"/>
          </a:xfrm>
          <a:prstGeom prst="rect">
            <a:avLst/>
          </a:prstGeom>
        </p:spPr>
      </p:pic>
      <p:pic>
        <p:nvPicPr>
          <p:cNvPr id="5" name="图片 4"/>
          <p:cNvPicPr>
            <a:picLocks noChangeAspect="1"/>
          </p:cNvPicPr>
          <p:nvPr/>
        </p:nvPicPr>
        <p:blipFill>
          <a:blip r:embed="rId2"/>
          <a:stretch>
            <a:fillRect/>
          </a:stretch>
        </p:blipFill>
        <p:spPr>
          <a:xfrm>
            <a:off x="33929" y="18362"/>
            <a:ext cx="1360967" cy="1278751"/>
          </a:xfrm>
          <a:prstGeom prst="rect">
            <a:avLst/>
          </a:prstGeom>
        </p:spPr>
      </p:pic>
      <p:sp>
        <p:nvSpPr>
          <p:cNvPr id="9" name="TextBox 24"/>
          <p:cNvSpPr txBox="1"/>
          <p:nvPr/>
        </p:nvSpPr>
        <p:spPr>
          <a:xfrm>
            <a:off x="714412" y="1124476"/>
            <a:ext cx="8086725" cy="1028936"/>
          </a:xfrm>
          <a:prstGeom prst="rect">
            <a:avLst/>
          </a:prstGeom>
          <a:noFill/>
        </p:spPr>
        <p:txBody>
          <a:bodyPr wrap="square" rtlCol="0">
            <a:spAutoFit/>
          </a:bodyPr>
          <a:lstStyle/>
          <a:p>
            <a:pPr>
              <a:lnSpc>
                <a:spcPts val="2500"/>
              </a:lnSpc>
            </a:pPr>
            <a:r>
              <a:rPr lang="zh-CN" altLang="en-US" dirty="0">
                <a:latin typeface="微软雅黑" panose="020B0503020204020204" pitchFamily="34" charset="-122"/>
                <a:ea typeface="微软雅黑" panose="020B0503020204020204" pitchFamily="34" charset="-122"/>
              </a:rPr>
              <a:t>    </a:t>
            </a:r>
            <a:r>
              <a:rPr lang="zh-CN" altLang="en-US" sz="2000" dirty="0">
                <a:latin typeface="楷体" panose="02010609060101010101" pitchFamily="49" charset="-122"/>
                <a:ea typeface="楷体" panose="02010609060101010101" pitchFamily="49" charset="-122"/>
              </a:rPr>
              <a:t>在视觉系统中，任何一级神经元在视网膜上都有一个对应的区域，该区域内的光学变化可以调制该神经元的反映，称为神经元的感受野，或</a:t>
            </a:r>
            <a:r>
              <a:rPr lang="zh-CN" altLang="en-US" sz="2000" dirty="0">
                <a:solidFill>
                  <a:srgbClr val="7030A0"/>
                </a:solidFill>
                <a:latin typeface="楷体" panose="02010609060101010101" pitchFamily="49" charset="-122"/>
                <a:ea typeface="楷体" panose="02010609060101010101" pitchFamily="49" charset="-122"/>
              </a:rPr>
              <a:t>经典感受野</a:t>
            </a:r>
            <a:r>
              <a:rPr lang="en-US" altLang="zh-CN" sz="2000" dirty="0">
                <a:latin typeface="楷体" panose="02010609060101010101" pitchFamily="49" charset="-122"/>
                <a:ea typeface="楷体" panose="02010609060101010101" pitchFamily="49" charset="-122"/>
              </a:rPr>
              <a:t>(Classical RF,CRF)</a:t>
            </a:r>
            <a:r>
              <a:rPr lang="zh-CN" altLang="en-US"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p:txBody>
      </p:sp>
      <p:cxnSp>
        <p:nvCxnSpPr>
          <p:cNvPr id="6" name="直接连接符 5"/>
          <p:cNvCxnSpPr/>
          <p:nvPr/>
        </p:nvCxnSpPr>
        <p:spPr>
          <a:xfrm>
            <a:off x="1282516" y="611381"/>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0" name="文本框 9"/>
          <p:cNvSpPr txBox="1"/>
          <p:nvPr/>
        </p:nvSpPr>
        <p:spPr>
          <a:xfrm>
            <a:off x="1394896" y="90231"/>
            <a:ext cx="5664200" cy="523220"/>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视觉信息加工的基本单元</a:t>
            </a:r>
            <a:endParaRPr lang="zh-CN" altLang="en-US" sz="2800" b="1" dirty="0">
              <a:latin typeface="SimSun" panose="02010600030101010101" pitchFamily="2" charset="-122"/>
              <a:ea typeface="SimSun" panose="02010600030101010101" pitchFamily="2" charset="-122"/>
            </a:endParaRPr>
          </a:p>
        </p:txBody>
      </p:sp>
      <p:cxnSp>
        <p:nvCxnSpPr>
          <p:cNvPr id="11" name="直接连接符 10"/>
          <p:cNvCxnSpPr/>
          <p:nvPr/>
        </p:nvCxnSpPr>
        <p:spPr>
          <a:xfrm>
            <a:off x="1183093" y="6392170"/>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94896" y="90231"/>
            <a:ext cx="5664200" cy="523220"/>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视网膜中的感受野</a:t>
            </a:r>
            <a:endParaRPr lang="zh-CN" altLang="en-US" sz="2800" b="1" dirty="0">
              <a:latin typeface="SimSun" panose="02010600030101010101" pitchFamily="2" charset="-122"/>
              <a:ea typeface="SimSun" panose="02010600030101010101" pitchFamily="2" charset="-122"/>
            </a:endParaRPr>
          </a:p>
        </p:txBody>
      </p:sp>
      <p:pic>
        <p:nvPicPr>
          <p:cNvPr id="13" name="图片 12"/>
          <p:cNvPicPr>
            <a:picLocks noChangeAspect="1"/>
          </p:cNvPicPr>
          <p:nvPr/>
        </p:nvPicPr>
        <p:blipFill>
          <a:blip r:embed="rId1"/>
          <a:stretch>
            <a:fillRect/>
          </a:stretch>
        </p:blipFill>
        <p:spPr>
          <a:xfrm>
            <a:off x="5339575" y="762024"/>
            <a:ext cx="3562350" cy="5657850"/>
          </a:xfrm>
          <a:prstGeom prst="rect">
            <a:avLst/>
          </a:prstGeom>
        </p:spPr>
      </p:pic>
      <p:grpSp>
        <p:nvGrpSpPr>
          <p:cNvPr id="17" name="组合 16"/>
          <p:cNvGrpSpPr/>
          <p:nvPr/>
        </p:nvGrpSpPr>
        <p:grpSpPr>
          <a:xfrm>
            <a:off x="3009182" y="3517156"/>
            <a:ext cx="1435397" cy="1392849"/>
            <a:chOff x="2958802" y="2552699"/>
            <a:chExt cx="1435397" cy="1392849"/>
          </a:xfrm>
        </p:grpSpPr>
        <p:sp>
          <p:nvSpPr>
            <p:cNvPr id="11" name="椭圆 10"/>
            <p:cNvSpPr/>
            <p:nvPr/>
          </p:nvSpPr>
          <p:spPr>
            <a:xfrm>
              <a:off x="2958802" y="2552699"/>
              <a:ext cx="1435397" cy="139284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tLang="zh-CN" dirty="0"/>
            </a:p>
            <a:p>
              <a:pPr algn="ctr"/>
              <a:endParaRPr lang="en-US" altLang="zh-CN" dirty="0"/>
            </a:p>
            <a:p>
              <a:pPr algn="ctr"/>
              <a:endParaRPr lang="en-US" altLang="zh-CN" dirty="0"/>
            </a:p>
            <a:p>
              <a:pPr algn="ctr"/>
              <a:r>
                <a:rPr lang="en-US" altLang="zh-CN" sz="1600" dirty="0"/>
                <a:t>OFF</a:t>
              </a:r>
              <a:endParaRPr lang="zh-CN" altLang="en-US" sz="1600" dirty="0"/>
            </a:p>
          </p:txBody>
        </p:sp>
        <p:sp>
          <p:nvSpPr>
            <p:cNvPr id="14" name="椭圆 13"/>
            <p:cNvSpPr/>
            <p:nvPr/>
          </p:nvSpPr>
          <p:spPr>
            <a:xfrm>
              <a:off x="3324856" y="3039574"/>
              <a:ext cx="703286" cy="4191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a:t>ON</a:t>
              </a:r>
              <a:endParaRPr lang="zh-CN" altLang="en-US" sz="1600" dirty="0"/>
            </a:p>
          </p:txBody>
        </p:sp>
      </p:grpSp>
      <p:grpSp>
        <p:nvGrpSpPr>
          <p:cNvPr id="18" name="组合 17"/>
          <p:cNvGrpSpPr/>
          <p:nvPr/>
        </p:nvGrpSpPr>
        <p:grpSpPr>
          <a:xfrm>
            <a:off x="552838" y="3484379"/>
            <a:ext cx="1435397" cy="1392849"/>
            <a:chOff x="2958802" y="2552699"/>
            <a:chExt cx="1435397" cy="1392849"/>
          </a:xfrm>
        </p:grpSpPr>
        <p:sp>
          <p:nvSpPr>
            <p:cNvPr id="19" name="椭圆 18"/>
            <p:cNvSpPr/>
            <p:nvPr/>
          </p:nvSpPr>
          <p:spPr>
            <a:xfrm>
              <a:off x="2958802" y="2552699"/>
              <a:ext cx="1435397" cy="139284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tLang="zh-CN" dirty="0"/>
            </a:p>
            <a:p>
              <a:pPr algn="ctr"/>
              <a:endParaRPr lang="en-US" altLang="zh-CN" dirty="0"/>
            </a:p>
            <a:p>
              <a:pPr algn="ctr"/>
              <a:endParaRPr lang="en-US" altLang="zh-CN" dirty="0"/>
            </a:p>
            <a:p>
              <a:pPr algn="ctr"/>
              <a:r>
                <a:rPr lang="en-US" altLang="zh-CN" sz="1600" dirty="0"/>
                <a:t>ON</a:t>
              </a:r>
              <a:endParaRPr lang="zh-CN" altLang="en-US" sz="1600" dirty="0"/>
            </a:p>
          </p:txBody>
        </p:sp>
        <p:sp>
          <p:nvSpPr>
            <p:cNvPr id="20" name="椭圆 19"/>
            <p:cNvSpPr/>
            <p:nvPr/>
          </p:nvSpPr>
          <p:spPr>
            <a:xfrm>
              <a:off x="3324856" y="3039574"/>
              <a:ext cx="715410" cy="4191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a:t>OFF</a:t>
              </a:r>
              <a:endParaRPr lang="zh-CN" altLang="en-US" sz="1600" dirty="0"/>
            </a:p>
          </p:txBody>
        </p:sp>
      </p:grpSp>
      <p:cxnSp>
        <p:nvCxnSpPr>
          <p:cNvPr id="22" name="直接箭头连接符 21"/>
          <p:cNvCxnSpPr>
            <a:stCxn id="11" idx="6"/>
          </p:cNvCxnSpPr>
          <p:nvPr/>
        </p:nvCxnSpPr>
        <p:spPr>
          <a:xfrm flipV="1">
            <a:off x="4444579" y="3032015"/>
            <a:ext cx="1035814" cy="11815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1" idx="6"/>
          </p:cNvCxnSpPr>
          <p:nvPr/>
        </p:nvCxnSpPr>
        <p:spPr>
          <a:xfrm flipV="1">
            <a:off x="4444579" y="4213580"/>
            <a:ext cx="1035814"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4354551" y="1830228"/>
            <a:ext cx="1125842" cy="300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4354551" y="2130889"/>
            <a:ext cx="1091975" cy="3089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4354551" y="2443009"/>
            <a:ext cx="1107339" cy="3092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2"/>
          <a:stretch>
            <a:fillRect/>
          </a:stretch>
        </p:blipFill>
        <p:spPr>
          <a:xfrm>
            <a:off x="33929" y="18362"/>
            <a:ext cx="1360967" cy="1278751"/>
          </a:xfrm>
          <a:prstGeom prst="rect">
            <a:avLst/>
          </a:prstGeom>
        </p:spPr>
      </p:pic>
      <p:cxnSp>
        <p:nvCxnSpPr>
          <p:cNvPr id="24" name="直接连接符 23"/>
          <p:cNvCxnSpPr/>
          <p:nvPr/>
        </p:nvCxnSpPr>
        <p:spPr>
          <a:xfrm>
            <a:off x="1282516" y="611381"/>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a:off x="1245149" y="6591565"/>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3" name="图片 2"/>
          <p:cNvPicPr>
            <a:picLocks noChangeAspect="1"/>
          </p:cNvPicPr>
          <p:nvPr/>
        </p:nvPicPr>
        <p:blipFill>
          <a:blip r:embed="rId3"/>
          <a:stretch>
            <a:fillRect/>
          </a:stretch>
        </p:blipFill>
        <p:spPr>
          <a:xfrm>
            <a:off x="2776033" y="1278675"/>
            <a:ext cx="1845844" cy="1972162"/>
          </a:xfrm>
          <a:prstGeom prst="rect">
            <a:avLst/>
          </a:prstGeom>
          <a:ln>
            <a:solidFill>
              <a:schemeClr val="tx1"/>
            </a:solidFill>
          </a:ln>
        </p:spPr>
      </p:pic>
      <p:pic>
        <p:nvPicPr>
          <p:cNvPr id="12" name="图片 11"/>
          <p:cNvPicPr>
            <a:picLocks noChangeAspect="1"/>
          </p:cNvPicPr>
          <p:nvPr/>
        </p:nvPicPr>
        <p:blipFill>
          <a:blip r:embed="rId4"/>
          <a:stretch>
            <a:fillRect/>
          </a:stretch>
        </p:blipFill>
        <p:spPr>
          <a:xfrm>
            <a:off x="408776" y="1297113"/>
            <a:ext cx="1845844" cy="1953726"/>
          </a:xfrm>
          <a:prstGeom prst="rect">
            <a:avLst/>
          </a:prstGeom>
          <a:ln>
            <a:solidFill>
              <a:schemeClr val="tx1"/>
            </a:solidFill>
          </a:ln>
        </p:spPr>
      </p:pic>
      <p:sp>
        <p:nvSpPr>
          <p:cNvPr id="27" name="文本框 26"/>
          <p:cNvSpPr txBox="1"/>
          <p:nvPr/>
        </p:nvSpPr>
        <p:spPr>
          <a:xfrm>
            <a:off x="126282" y="5002564"/>
            <a:ext cx="5765800" cy="1600438"/>
          </a:xfrm>
          <a:prstGeom prst="rect">
            <a:avLst/>
          </a:prstGeom>
          <a:noFill/>
        </p:spPr>
        <p:txBody>
          <a:bodyPr wrap="square" rtlCol="0">
            <a:spAutoFit/>
          </a:bodyPr>
          <a:lstStyle/>
          <a:p>
            <a:r>
              <a:rPr lang="en-US" altLang="zh-CN" sz="1600" dirty="0">
                <a:latin typeface="楷体" panose="02010609060101010101" pitchFamily="49" charset="-122"/>
                <a:ea typeface="楷体" panose="02010609060101010101" pitchFamily="49" charset="-122"/>
              </a:rPr>
              <a:t>   1953</a:t>
            </a:r>
            <a:r>
              <a:rPr lang="zh-CN" altLang="en-US" sz="1600" dirty="0">
                <a:latin typeface="楷体" panose="02010609060101010101" pitchFamily="49" charset="-122"/>
                <a:ea typeface="楷体" panose="02010609060101010101" pitchFamily="49" charset="-122"/>
              </a:rPr>
              <a:t>年，研究者在对猫视网膜神经节细胞感受野的研究观察中发现中心</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外周拮抗式感受野特性，分为</a:t>
            </a:r>
            <a:r>
              <a:rPr lang="en-US" altLang="zh-CN" sz="1600" dirty="0">
                <a:latin typeface="楷体" panose="02010609060101010101" pitchFamily="49" charset="-122"/>
                <a:ea typeface="楷体" panose="02010609060101010101" pitchFamily="49" charset="-122"/>
              </a:rPr>
              <a:t>ON-</a:t>
            </a:r>
            <a:r>
              <a:rPr lang="zh-CN" altLang="en-US" sz="1600" dirty="0">
                <a:latin typeface="楷体" panose="02010609060101010101" pitchFamily="49" charset="-122"/>
                <a:ea typeface="楷体" panose="02010609060101010101" pitchFamily="49" charset="-122"/>
              </a:rPr>
              <a:t>中心型和</a:t>
            </a:r>
            <a:r>
              <a:rPr lang="en-US" altLang="zh-CN" sz="1600" dirty="0">
                <a:latin typeface="楷体" panose="02010609060101010101" pitchFamily="49" charset="-122"/>
                <a:ea typeface="楷体" panose="02010609060101010101" pitchFamily="49" charset="-122"/>
              </a:rPr>
              <a:t>OFF-</a:t>
            </a:r>
            <a:r>
              <a:rPr lang="zh-CN" altLang="en-US" sz="1600" dirty="0">
                <a:latin typeface="楷体" panose="02010609060101010101" pitchFamily="49" charset="-122"/>
                <a:ea typeface="楷体" panose="02010609060101010101" pitchFamily="49" charset="-122"/>
              </a:rPr>
              <a:t>中心型两种。对于</a:t>
            </a:r>
            <a:r>
              <a:rPr lang="en-US" altLang="zh-CN" sz="1600" dirty="0">
                <a:latin typeface="楷体" panose="02010609060101010101" pitchFamily="49" charset="-122"/>
                <a:ea typeface="楷体" panose="02010609060101010101" pitchFamily="49" charset="-122"/>
              </a:rPr>
              <a:t>ON-</a:t>
            </a:r>
            <a:r>
              <a:rPr lang="zh-CN" altLang="en-US" sz="1600" dirty="0">
                <a:latin typeface="楷体" panose="02010609060101010101" pitchFamily="49" charset="-122"/>
                <a:ea typeface="楷体" panose="02010609060101010101" pitchFamily="49" charset="-122"/>
              </a:rPr>
              <a:t>中心型感受野，当光点刺激其感受野中心区域时神经元放电频率增加，而光点刺激环绕中心的外周区域时放电频率减少；对于</a:t>
            </a:r>
            <a:r>
              <a:rPr lang="en-US" altLang="zh-CN" sz="1600" dirty="0">
                <a:latin typeface="楷体" panose="02010609060101010101" pitchFamily="49" charset="-122"/>
                <a:ea typeface="楷体" panose="02010609060101010101" pitchFamily="49" charset="-122"/>
              </a:rPr>
              <a:t>OFF-</a:t>
            </a:r>
            <a:r>
              <a:rPr lang="zh-CN" altLang="en-US" sz="1600" dirty="0">
                <a:latin typeface="楷体" panose="02010609060101010101" pitchFamily="49" charset="-122"/>
                <a:ea typeface="楷体" panose="02010609060101010101" pitchFamily="49" charset="-122"/>
              </a:rPr>
              <a:t>中心型感受野，则刚好相反。 </a:t>
            </a:r>
            <a:br>
              <a:rPr lang="zh-CN" altLang="en-US" sz="1600" dirty="0"/>
            </a:br>
            <a:endParaRPr lang="zh-CN" alt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94896" y="90231"/>
            <a:ext cx="5664200" cy="523220"/>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节细胞的非经典感受野</a:t>
            </a:r>
            <a:endParaRPr lang="zh-CN" altLang="en-US" sz="2800" b="1" dirty="0">
              <a:latin typeface="SimSun" panose="02010600030101010101" pitchFamily="2" charset="-122"/>
              <a:ea typeface="SimSun" panose="02010600030101010101" pitchFamily="2" charset="-122"/>
            </a:endParaRPr>
          </a:p>
        </p:txBody>
      </p:sp>
      <p:pic>
        <p:nvPicPr>
          <p:cNvPr id="21" name="图片 20"/>
          <p:cNvPicPr>
            <a:picLocks noChangeAspect="1"/>
          </p:cNvPicPr>
          <p:nvPr/>
        </p:nvPicPr>
        <p:blipFill>
          <a:blip r:embed="rId1"/>
          <a:stretch>
            <a:fillRect/>
          </a:stretch>
        </p:blipFill>
        <p:spPr>
          <a:xfrm>
            <a:off x="33929" y="18362"/>
            <a:ext cx="1360967" cy="1278751"/>
          </a:xfrm>
          <a:prstGeom prst="rect">
            <a:avLst/>
          </a:prstGeom>
        </p:spPr>
      </p:pic>
      <p:cxnSp>
        <p:nvCxnSpPr>
          <p:cNvPr id="24" name="直接连接符 23"/>
          <p:cNvCxnSpPr/>
          <p:nvPr/>
        </p:nvCxnSpPr>
        <p:spPr>
          <a:xfrm>
            <a:off x="1282516" y="611381"/>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a:off x="1245149" y="6591565"/>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6" name="组合 5"/>
          <p:cNvGrpSpPr/>
          <p:nvPr/>
        </p:nvGrpSpPr>
        <p:grpSpPr>
          <a:xfrm>
            <a:off x="1058213" y="2991443"/>
            <a:ext cx="1859406" cy="1897317"/>
            <a:chOff x="2958802" y="2552699"/>
            <a:chExt cx="1435397" cy="1392849"/>
          </a:xfrm>
        </p:grpSpPr>
        <p:sp>
          <p:nvSpPr>
            <p:cNvPr id="7" name="椭圆 6"/>
            <p:cNvSpPr/>
            <p:nvPr/>
          </p:nvSpPr>
          <p:spPr>
            <a:xfrm>
              <a:off x="2958802" y="2552699"/>
              <a:ext cx="1435397" cy="139284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tLang="zh-CN" dirty="0"/>
            </a:p>
            <a:p>
              <a:pPr algn="ctr"/>
              <a:endParaRPr lang="en-US" altLang="zh-CN" dirty="0"/>
            </a:p>
            <a:p>
              <a:pPr algn="ctr"/>
              <a:endParaRPr lang="en-US" altLang="zh-CN" dirty="0"/>
            </a:p>
            <a:p>
              <a:pPr algn="ctr"/>
              <a:r>
                <a:rPr lang="en-US" altLang="zh-CN" sz="1600" dirty="0"/>
                <a:t>OFF</a:t>
              </a:r>
              <a:endParaRPr lang="zh-CN" altLang="en-US" sz="1600" dirty="0"/>
            </a:p>
          </p:txBody>
        </p:sp>
        <p:sp>
          <p:nvSpPr>
            <p:cNvPr id="8" name="椭圆 7"/>
            <p:cNvSpPr/>
            <p:nvPr/>
          </p:nvSpPr>
          <p:spPr>
            <a:xfrm>
              <a:off x="3324856" y="3039574"/>
              <a:ext cx="703286" cy="4191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a:t>ON</a:t>
              </a:r>
              <a:endParaRPr lang="zh-CN" altLang="en-US" sz="1600" dirty="0"/>
            </a:p>
          </p:txBody>
        </p:sp>
      </p:grpSp>
      <p:sp>
        <p:nvSpPr>
          <p:cNvPr id="9" name="文本框 8"/>
          <p:cNvSpPr txBox="1"/>
          <p:nvPr/>
        </p:nvSpPr>
        <p:spPr>
          <a:xfrm>
            <a:off x="1046724" y="1070817"/>
            <a:ext cx="7446542" cy="943528"/>
          </a:xfrm>
          <a:prstGeom prst="rect">
            <a:avLst/>
          </a:prstGeom>
          <a:noFill/>
        </p:spPr>
        <p:txBody>
          <a:bodyPr wrap="square" rtlCol="0">
            <a:spAutoFit/>
          </a:bodyPr>
          <a:lstStyle/>
          <a:p>
            <a:pPr>
              <a:lnSpc>
                <a:spcPct val="150000"/>
              </a:lnSpc>
            </a:pPr>
            <a:r>
              <a:rPr lang="zh-CN" altLang="en-US" sz="2000"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神经节、</a:t>
            </a:r>
            <a:r>
              <a:rPr lang="en-US" altLang="zh-CN" dirty="0">
                <a:latin typeface="楷体" panose="02010609060101010101" pitchFamily="49" charset="-122"/>
                <a:ea typeface="楷体" panose="02010609060101010101" pitchFamily="49" charset="-122"/>
              </a:rPr>
              <a:t>LGN</a:t>
            </a:r>
            <a:r>
              <a:rPr lang="zh-CN" altLang="en-US" dirty="0">
                <a:latin typeface="楷体" panose="02010609060101010101" pitchFamily="49" charset="-122"/>
                <a:ea typeface="楷体" panose="02010609060101010101" pitchFamily="49" charset="-122"/>
              </a:rPr>
              <a:t>、初级视皮层</a:t>
            </a:r>
            <a:r>
              <a:rPr lang="en-US" altLang="zh-CN" dirty="0">
                <a:latin typeface="楷体" panose="02010609060101010101" pitchFamily="49" charset="-122"/>
                <a:ea typeface="楷体" panose="02010609060101010101" pitchFamily="49" charset="-122"/>
              </a:rPr>
              <a:t>(V1)</a:t>
            </a:r>
            <a:r>
              <a:rPr lang="zh-CN" altLang="en-US" dirty="0">
                <a:latin typeface="楷体" panose="02010609060101010101" pitchFamily="49" charset="-122"/>
                <a:ea typeface="楷体" panose="02010609060101010101" pitchFamily="49" charset="-122"/>
              </a:rPr>
              <a:t>神经元的</a:t>
            </a:r>
            <a:r>
              <a:rPr lang="zh-CN" altLang="en-US" sz="2000" dirty="0">
                <a:solidFill>
                  <a:srgbClr val="0070C0"/>
                </a:solidFill>
                <a:latin typeface="楷体" panose="02010609060101010101" pitchFamily="49" charset="-122"/>
                <a:ea typeface="楷体" panose="02010609060101010101" pitchFamily="49" charset="-122"/>
              </a:rPr>
              <a:t>传统感受野</a:t>
            </a:r>
            <a:r>
              <a:rPr lang="en-US" altLang="zh-CN" dirty="0">
                <a:latin typeface="楷体" panose="02010609060101010101" pitchFamily="49" charset="-122"/>
                <a:ea typeface="楷体" panose="02010609060101010101" pitchFamily="49" charset="-122"/>
              </a:rPr>
              <a:t>(CRF)</a:t>
            </a:r>
            <a:r>
              <a:rPr lang="zh-CN" altLang="en-US" dirty="0">
                <a:latin typeface="楷体" panose="02010609060101010101" pitchFamily="49" charset="-122"/>
                <a:ea typeface="楷体" panose="02010609060101010101" pitchFamily="49" charset="-122"/>
              </a:rPr>
              <a:t>内的反映可被</a:t>
            </a:r>
            <a:r>
              <a:rPr lang="zh-CN" altLang="en-US" sz="2000" dirty="0">
                <a:solidFill>
                  <a:srgbClr val="0070C0"/>
                </a:solidFill>
                <a:latin typeface="楷体" panose="02010609060101010101" pitchFamily="49" charset="-122"/>
                <a:ea typeface="楷体" panose="02010609060101010101" pitchFamily="49" charset="-122"/>
              </a:rPr>
              <a:t>感受野外周区域</a:t>
            </a:r>
            <a:r>
              <a:rPr lang="zh-CN" altLang="en-US" dirty="0">
                <a:latin typeface="楷体" panose="02010609060101010101" pitchFamily="49" charset="-122"/>
                <a:ea typeface="楷体" panose="02010609060101010101" pitchFamily="49" charset="-122"/>
              </a:rPr>
              <a:t>中的刺激所调节</a:t>
            </a:r>
            <a:endParaRPr lang="zh-CN" altLang="en-US" dirty="0">
              <a:latin typeface="楷体" panose="02010609060101010101" pitchFamily="49" charset="-122"/>
              <a:ea typeface="楷体" panose="02010609060101010101" pitchFamily="49" charset="-122"/>
            </a:endParaRPr>
          </a:p>
        </p:txBody>
      </p:sp>
      <p:sp>
        <p:nvSpPr>
          <p:cNvPr id="11" name="箭头: 右 10"/>
          <p:cNvSpPr/>
          <p:nvPr/>
        </p:nvSpPr>
        <p:spPr>
          <a:xfrm>
            <a:off x="2974169" y="3794116"/>
            <a:ext cx="648586" cy="3261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椭圆 1"/>
          <p:cNvSpPr/>
          <p:nvPr/>
        </p:nvSpPr>
        <p:spPr>
          <a:xfrm>
            <a:off x="4120444" y="2551290"/>
            <a:ext cx="2938652" cy="2935110"/>
          </a:xfrm>
          <a:prstGeom prst="ellipse">
            <a:avLst/>
          </a:prstGeom>
          <a:solidFill>
            <a:srgbClr val="00B0F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 name="椭圆 12"/>
          <p:cNvSpPr/>
          <p:nvPr/>
        </p:nvSpPr>
        <p:spPr>
          <a:xfrm>
            <a:off x="4669756" y="3155491"/>
            <a:ext cx="1828800" cy="1733269"/>
          </a:xfrm>
          <a:prstGeom prst="ellipse">
            <a:avLst/>
          </a:prstGeom>
          <a:solidFill>
            <a:schemeClr val="accent1">
              <a:lumMod val="60000"/>
              <a:lumOff val="4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4" name="椭圆 13"/>
          <p:cNvSpPr/>
          <p:nvPr/>
        </p:nvSpPr>
        <p:spPr>
          <a:xfrm>
            <a:off x="5004128" y="3450814"/>
            <a:ext cx="1160055" cy="1142622"/>
          </a:xfrm>
          <a:prstGeom prst="ellipse">
            <a:avLst/>
          </a:prstGeom>
          <a:solidFill>
            <a:schemeClr val="accent1">
              <a:lumMod val="40000"/>
              <a:lumOff val="6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cxnSp>
        <p:nvCxnSpPr>
          <p:cNvPr id="10" name="直接连接符 9"/>
          <p:cNvCxnSpPr>
            <a:stCxn id="2" idx="2"/>
            <a:endCxn id="2" idx="6"/>
          </p:cNvCxnSpPr>
          <p:nvPr/>
        </p:nvCxnSpPr>
        <p:spPr>
          <a:xfrm>
            <a:off x="4120444" y="4018845"/>
            <a:ext cx="29386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2" idx="0"/>
            <a:endCxn id="2" idx="4"/>
          </p:cNvCxnSpPr>
          <p:nvPr/>
        </p:nvCxnSpPr>
        <p:spPr>
          <a:xfrm>
            <a:off x="5589770" y="2551290"/>
            <a:ext cx="0" cy="2935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4" idx="6"/>
          </p:cNvCxnSpPr>
          <p:nvPr/>
        </p:nvCxnSpPr>
        <p:spPr>
          <a:xfrm flipH="1" flipV="1">
            <a:off x="6134609" y="2880739"/>
            <a:ext cx="29574" cy="11413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3" idx="6"/>
            <a:endCxn id="26" idx="2"/>
          </p:cNvCxnSpPr>
          <p:nvPr/>
        </p:nvCxnSpPr>
        <p:spPr>
          <a:xfrm flipH="1" flipV="1">
            <a:off x="6491978" y="3497913"/>
            <a:ext cx="6578" cy="5242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2" idx="6"/>
            <a:endCxn id="26" idx="3"/>
          </p:cNvCxnSpPr>
          <p:nvPr/>
        </p:nvCxnSpPr>
        <p:spPr>
          <a:xfrm flipH="1" flipV="1">
            <a:off x="7047867" y="3317711"/>
            <a:ext cx="11229" cy="7011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 name="任意多边形: 形状 25"/>
          <p:cNvSpPr/>
          <p:nvPr/>
        </p:nvSpPr>
        <p:spPr>
          <a:xfrm>
            <a:off x="5610224" y="2873225"/>
            <a:ext cx="1437643" cy="1146326"/>
          </a:xfrm>
          <a:custGeom>
            <a:avLst/>
            <a:gdLst>
              <a:gd name="connsiteX0" fmla="*/ 0 w 1428750"/>
              <a:gd name="connsiteY0" fmla="*/ 1151243 h 1151243"/>
              <a:gd name="connsiteX1" fmla="*/ 466725 w 1428750"/>
              <a:gd name="connsiteY1" fmla="*/ 8243 h 1151243"/>
              <a:gd name="connsiteX2" fmla="*/ 876300 w 1428750"/>
              <a:gd name="connsiteY2" fmla="*/ 627368 h 1151243"/>
              <a:gd name="connsiteX3" fmla="*/ 1428750 w 1428750"/>
              <a:gd name="connsiteY3" fmla="*/ 446393 h 1151243"/>
            </a:gdLst>
            <a:ahLst/>
            <a:cxnLst>
              <a:cxn ang="0">
                <a:pos x="connsiteX0" y="connsiteY0"/>
              </a:cxn>
              <a:cxn ang="0">
                <a:pos x="connsiteX1" y="connsiteY1"/>
              </a:cxn>
              <a:cxn ang="0">
                <a:pos x="connsiteX2" y="connsiteY2"/>
              </a:cxn>
              <a:cxn ang="0">
                <a:pos x="connsiteX3" y="connsiteY3"/>
              </a:cxn>
            </a:cxnLst>
            <a:rect l="l" t="t" r="r" b="b"/>
            <a:pathLst>
              <a:path w="1428750" h="1151243">
                <a:moveTo>
                  <a:pt x="0" y="1151243"/>
                </a:moveTo>
                <a:cubicBezTo>
                  <a:pt x="160337" y="623399"/>
                  <a:pt x="320675" y="95555"/>
                  <a:pt x="466725" y="8243"/>
                </a:cubicBezTo>
                <a:cubicBezTo>
                  <a:pt x="612775" y="-79069"/>
                  <a:pt x="715962" y="554343"/>
                  <a:pt x="876300" y="627368"/>
                </a:cubicBezTo>
                <a:cubicBezTo>
                  <a:pt x="1036638" y="700393"/>
                  <a:pt x="1232694" y="573393"/>
                  <a:pt x="1428750" y="44639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6087460" y="3945542"/>
            <a:ext cx="381836" cy="369332"/>
          </a:xfrm>
          <a:prstGeom prst="rect">
            <a:avLst/>
          </a:prstGeom>
          <a:noFill/>
        </p:spPr>
        <p:txBody>
          <a:bodyPr wrap="none" rtlCol="0">
            <a:spAutoFit/>
          </a:bodyPr>
          <a:lstStyle/>
          <a:p>
            <a:r>
              <a:rPr lang="en-US" altLang="zh-CN" dirty="0"/>
              <a:t>r1</a:t>
            </a:r>
            <a:endParaRPr lang="zh-CN" altLang="en-US" dirty="0"/>
          </a:p>
        </p:txBody>
      </p:sp>
      <p:sp>
        <p:nvSpPr>
          <p:cNvPr id="48" name="文本框 47"/>
          <p:cNvSpPr txBox="1"/>
          <p:nvPr/>
        </p:nvSpPr>
        <p:spPr>
          <a:xfrm>
            <a:off x="6410760" y="3947224"/>
            <a:ext cx="381836" cy="369332"/>
          </a:xfrm>
          <a:prstGeom prst="rect">
            <a:avLst/>
          </a:prstGeom>
          <a:noFill/>
        </p:spPr>
        <p:txBody>
          <a:bodyPr wrap="none" rtlCol="0">
            <a:spAutoFit/>
          </a:bodyPr>
          <a:lstStyle/>
          <a:p>
            <a:r>
              <a:rPr lang="en-US" altLang="zh-CN" dirty="0"/>
              <a:t>r2</a:t>
            </a:r>
            <a:endParaRPr lang="zh-CN" altLang="en-US" dirty="0"/>
          </a:p>
        </p:txBody>
      </p:sp>
      <p:sp>
        <p:nvSpPr>
          <p:cNvPr id="49" name="文本框 48"/>
          <p:cNvSpPr txBox="1"/>
          <p:nvPr/>
        </p:nvSpPr>
        <p:spPr>
          <a:xfrm>
            <a:off x="6340899" y="2354755"/>
            <a:ext cx="1415772"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响应强度曲线</a:t>
            </a:r>
            <a:endParaRPr lang="zh-CN" altLang="en-US" sz="1600" dirty="0">
              <a:latin typeface="楷体" panose="02010609060101010101" pitchFamily="49" charset="-122"/>
              <a:ea typeface="楷体" panose="02010609060101010101" pitchFamily="49" charset="-122"/>
            </a:endParaRPr>
          </a:p>
        </p:txBody>
      </p:sp>
      <p:sp>
        <p:nvSpPr>
          <p:cNvPr id="50" name="文本框 49"/>
          <p:cNvSpPr txBox="1"/>
          <p:nvPr/>
        </p:nvSpPr>
        <p:spPr>
          <a:xfrm>
            <a:off x="6329045" y="5321193"/>
            <a:ext cx="2776722" cy="1200329"/>
          </a:xfrm>
          <a:prstGeom prst="rect">
            <a:avLst/>
          </a:prstGeom>
          <a:noFill/>
        </p:spPr>
        <p:txBody>
          <a:bodyPr wrap="none" rtlCol="0">
            <a:spAutoFit/>
          </a:bodyPr>
          <a:lstStyle/>
          <a:p>
            <a:r>
              <a:rPr lang="en-US" altLang="zh-CN" dirty="0">
                <a:latin typeface="楷体" panose="02010609060101010101" pitchFamily="49" charset="-122"/>
                <a:ea typeface="楷体" panose="02010609060101010101" pitchFamily="49" charset="-122"/>
              </a:rPr>
              <a:t>r1  </a:t>
            </a:r>
            <a:r>
              <a:rPr lang="zh-CN" altLang="en-US" dirty="0">
                <a:latin typeface="楷体" panose="02010609060101010101" pitchFamily="49" charset="-122"/>
                <a:ea typeface="楷体" panose="02010609060101010101" pitchFamily="49" charset="-122"/>
              </a:rPr>
              <a:t>感受野中心区半径</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r2  </a:t>
            </a:r>
            <a:r>
              <a:rPr lang="zh-CN" altLang="en-US" dirty="0">
                <a:latin typeface="楷体" panose="02010609060101010101" pitchFamily="49" charset="-122"/>
                <a:ea typeface="楷体" panose="02010609060101010101" pitchFamily="49" charset="-122"/>
              </a:rPr>
              <a:t>感受野外周区半径</a:t>
            </a:r>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r3  </a:t>
            </a:r>
            <a:r>
              <a:rPr lang="zh-CN" altLang="en-US" dirty="0">
                <a:latin typeface="楷体" panose="02010609060101010101" pitchFamily="49" charset="-122"/>
                <a:ea typeface="楷体" panose="02010609060101010101" pitchFamily="49" charset="-122"/>
              </a:rPr>
              <a:t>感受野去抑制区半径</a:t>
            </a:r>
            <a:r>
              <a:rPr lang="en-US" altLang="zh-CN" dirty="0"/>
              <a:t> </a:t>
            </a:r>
            <a:endParaRPr lang="zh-CN" altLang="en-US" dirty="0"/>
          </a:p>
          <a:p>
            <a:r>
              <a:rPr lang="en-US" altLang="zh-CN" dirty="0"/>
              <a:t> </a:t>
            </a:r>
            <a:endParaRPr lang="zh-CN" altLang="en-US" dirty="0"/>
          </a:p>
        </p:txBody>
      </p:sp>
      <p:cxnSp>
        <p:nvCxnSpPr>
          <p:cNvPr id="52" name="直接箭头连接符 51"/>
          <p:cNvCxnSpPr/>
          <p:nvPr/>
        </p:nvCxnSpPr>
        <p:spPr>
          <a:xfrm flipH="1">
            <a:off x="6278379" y="2667733"/>
            <a:ext cx="432648" cy="48775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4" name="文本框 53"/>
          <p:cNvSpPr txBox="1"/>
          <p:nvPr/>
        </p:nvSpPr>
        <p:spPr>
          <a:xfrm>
            <a:off x="7023937" y="3933623"/>
            <a:ext cx="381836" cy="369332"/>
          </a:xfrm>
          <a:prstGeom prst="rect">
            <a:avLst/>
          </a:prstGeom>
          <a:noFill/>
        </p:spPr>
        <p:txBody>
          <a:bodyPr wrap="none" rtlCol="0">
            <a:spAutoFit/>
          </a:bodyPr>
          <a:lstStyle/>
          <a:p>
            <a:r>
              <a:rPr lang="en-US" altLang="zh-CN" dirty="0"/>
              <a:t>r3</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08200" y="240403"/>
            <a:ext cx="5664200" cy="523220"/>
          </a:xfrm>
          <a:prstGeom prst="rect">
            <a:avLst/>
          </a:prstGeom>
          <a:noFill/>
        </p:spPr>
        <p:txBody>
          <a:bodyPr wrap="square" rtlCol="0">
            <a:spAutoFit/>
          </a:bodyPr>
          <a:lstStyle/>
          <a:p>
            <a:r>
              <a:rPr lang="en-US" altLang="zh-CN" sz="2800" b="1" dirty="0">
                <a:latin typeface="SimSun" panose="02010600030101010101" pitchFamily="2" charset="-122"/>
                <a:ea typeface="SimSun" panose="02010600030101010101" pitchFamily="2" charset="-122"/>
              </a:rPr>
              <a:t>DOG</a:t>
            </a:r>
            <a:r>
              <a:rPr lang="zh-CN" altLang="en-US" sz="2800" b="1" dirty="0">
                <a:latin typeface="SimSun" panose="02010600030101010101" pitchFamily="2" charset="-122"/>
                <a:ea typeface="SimSun" panose="02010600030101010101" pitchFamily="2" charset="-122"/>
              </a:rPr>
              <a:t>函数的传输特性</a:t>
            </a:r>
            <a:endParaRPr lang="zh-CN" altLang="en-US" sz="2800" b="1" dirty="0">
              <a:latin typeface="SimSun" panose="02010600030101010101" pitchFamily="2" charset="-122"/>
              <a:ea typeface="SimSun" panose="02010600030101010101" pitchFamily="2" charset="-122"/>
            </a:endParaRPr>
          </a:p>
        </p:txBody>
      </p:sp>
      <p:pic>
        <p:nvPicPr>
          <p:cNvPr id="2" name="图片 1"/>
          <p:cNvPicPr>
            <a:picLocks noChangeAspect="1"/>
          </p:cNvPicPr>
          <p:nvPr/>
        </p:nvPicPr>
        <p:blipFill>
          <a:blip r:embed="rId1"/>
          <a:stretch>
            <a:fillRect/>
          </a:stretch>
        </p:blipFill>
        <p:spPr>
          <a:xfrm>
            <a:off x="486656" y="1174497"/>
            <a:ext cx="3609975" cy="3267075"/>
          </a:xfrm>
          <a:prstGeom prst="rect">
            <a:avLst/>
          </a:prstGeom>
        </p:spPr>
      </p:pic>
      <p:pic>
        <p:nvPicPr>
          <p:cNvPr id="3" name="图片 2"/>
          <p:cNvPicPr>
            <a:picLocks noChangeAspect="1"/>
          </p:cNvPicPr>
          <p:nvPr/>
        </p:nvPicPr>
        <p:blipFill>
          <a:blip r:embed="rId2"/>
          <a:stretch>
            <a:fillRect/>
          </a:stretch>
        </p:blipFill>
        <p:spPr>
          <a:xfrm>
            <a:off x="4672013" y="807454"/>
            <a:ext cx="4143375" cy="5000625"/>
          </a:xfrm>
          <a:prstGeom prst="rect">
            <a:avLst/>
          </a:prstGeom>
        </p:spPr>
      </p:pic>
      <p:pic>
        <p:nvPicPr>
          <p:cNvPr id="6" name="图片 5"/>
          <p:cNvPicPr>
            <a:picLocks noChangeAspect="1"/>
          </p:cNvPicPr>
          <p:nvPr/>
        </p:nvPicPr>
        <p:blipFill>
          <a:blip r:embed="rId3"/>
          <a:stretch>
            <a:fillRect/>
          </a:stretch>
        </p:blipFill>
        <p:spPr>
          <a:xfrm>
            <a:off x="0" y="18421"/>
            <a:ext cx="1360967" cy="1278751"/>
          </a:xfrm>
          <a:prstGeom prst="rect">
            <a:avLst/>
          </a:prstGeom>
        </p:spPr>
      </p:pic>
      <p:cxnSp>
        <p:nvCxnSpPr>
          <p:cNvPr id="7" name="直接连接符 6"/>
          <p:cNvCxnSpPr/>
          <p:nvPr/>
        </p:nvCxnSpPr>
        <p:spPr>
          <a:xfrm>
            <a:off x="1184534" y="807454"/>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8" name="直接连接符 7"/>
          <p:cNvCxnSpPr/>
          <p:nvPr/>
        </p:nvCxnSpPr>
        <p:spPr>
          <a:xfrm>
            <a:off x="1084521" y="6403724"/>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10" name="图片 9"/>
          <p:cNvPicPr>
            <a:picLocks noChangeAspect="1"/>
          </p:cNvPicPr>
          <p:nvPr/>
        </p:nvPicPr>
        <p:blipFill>
          <a:blip r:embed="rId4"/>
          <a:stretch>
            <a:fillRect/>
          </a:stretch>
        </p:blipFill>
        <p:spPr>
          <a:xfrm>
            <a:off x="328612" y="4852448"/>
            <a:ext cx="4466672" cy="9556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8421"/>
            <a:ext cx="1382233" cy="1278751"/>
          </a:xfrm>
          <a:prstGeom prst="rect">
            <a:avLst/>
          </a:prstGeom>
        </p:spPr>
      </p:pic>
      <p:cxnSp>
        <p:nvCxnSpPr>
          <p:cNvPr id="7" name="直接连接符 6"/>
          <p:cNvCxnSpPr/>
          <p:nvPr/>
        </p:nvCxnSpPr>
        <p:spPr>
          <a:xfrm>
            <a:off x="1169581" y="913779"/>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5" name="直接连接符 4"/>
          <p:cNvCxnSpPr/>
          <p:nvPr/>
        </p:nvCxnSpPr>
        <p:spPr>
          <a:xfrm>
            <a:off x="1084521" y="6453342"/>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4" name="矩形 3"/>
          <p:cNvSpPr/>
          <p:nvPr/>
        </p:nvSpPr>
        <p:spPr>
          <a:xfrm>
            <a:off x="1382233" y="390559"/>
            <a:ext cx="5598007" cy="523220"/>
          </a:xfrm>
          <a:prstGeom prst="rect">
            <a:avLst/>
          </a:prstGeom>
        </p:spPr>
        <p:txBody>
          <a:bodyPr wrap="none">
            <a:spAutoFit/>
          </a:bodyPr>
          <a:lstStyle/>
          <a:p>
            <a:r>
              <a:rPr lang="zh-CN" altLang="en-US" sz="2800" b="1" dirty="0">
                <a:latin typeface="SimSun" panose="02010600030101010101" pitchFamily="2" charset="-122"/>
              </a:rPr>
              <a:t>初级视觉皮层</a:t>
            </a:r>
            <a:r>
              <a:rPr lang="en-US" altLang="zh-CN" sz="2800" b="1" dirty="0">
                <a:latin typeface="SimSun" panose="02010600030101010101" pitchFamily="2" charset="-122"/>
              </a:rPr>
              <a:t>(V1)</a:t>
            </a:r>
            <a:r>
              <a:rPr lang="zh-CN" altLang="en-US" sz="2800" b="1" dirty="0">
                <a:latin typeface="SimSun" panose="02010600030101010101" pitchFamily="2" charset="-122"/>
              </a:rPr>
              <a:t>神经元的感受野</a:t>
            </a:r>
            <a:endParaRPr lang="zh-CN" altLang="en-US" sz="2800" b="1" dirty="0">
              <a:latin typeface="SimSun" panose="02010600030101010101" pitchFamily="2" charset="-122"/>
            </a:endParaRPr>
          </a:p>
        </p:txBody>
      </p:sp>
      <p:sp>
        <p:nvSpPr>
          <p:cNvPr id="6" name="矩形 5"/>
          <p:cNvSpPr/>
          <p:nvPr/>
        </p:nvSpPr>
        <p:spPr>
          <a:xfrm>
            <a:off x="691116" y="1333548"/>
            <a:ext cx="4337362" cy="4690195"/>
          </a:xfrm>
          <a:prstGeom prst="rect">
            <a:avLst/>
          </a:prstGeom>
        </p:spPr>
        <p:txBody>
          <a:bodyPr wrap="square">
            <a:spAutoFit/>
          </a:bodyPr>
          <a:lstStyle/>
          <a:p>
            <a:pPr>
              <a:lnSpc>
                <a:spcPct val="150000"/>
              </a:lnSpc>
            </a:pPr>
            <a:r>
              <a:rPr lang="zh-CN" altLang="en-US" sz="2000" b="1" dirty="0">
                <a:solidFill>
                  <a:srgbClr val="7030A0"/>
                </a:solidFill>
                <a:latin typeface="楷体" panose="02010609060101010101" pitchFamily="49" charset="-122"/>
                <a:ea typeface="楷体" panose="02010609060101010101" pitchFamily="49" charset="-122"/>
              </a:rPr>
              <a:t>  </a:t>
            </a:r>
            <a:r>
              <a:rPr lang="zh-CN" altLang="en-US" sz="2400" b="1" dirty="0">
                <a:solidFill>
                  <a:srgbClr val="7030A0"/>
                </a:solidFill>
                <a:latin typeface="楷体" panose="02010609060101010101" pitchFamily="49" charset="-122"/>
                <a:ea typeface="楷体" panose="02010609060101010101" pitchFamily="49" charset="-122"/>
              </a:rPr>
              <a:t>初级视觉皮层</a:t>
            </a:r>
            <a:r>
              <a:rPr lang="zh-CN" altLang="en-US" sz="2000" dirty="0">
                <a:solidFill>
                  <a:srgbClr val="000000"/>
                </a:solidFill>
                <a:latin typeface="楷体" panose="02010609060101010101" pitchFamily="49" charset="-122"/>
                <a:ea typeface="楷体" panose="02010609060101010101" pitchFamily="49" charset="-122"/>
              </a:rPr>
              <a:t>与视网膜和</a:t>
            </a:r>
            <a:r>
              <a:rPr lang="en-US" altLang="zh-CN" sz="2000" dirty="0">
                <a:solidFill>
                  <a:srgbClr val="000000"/>
                </a:solidFill>
                <a:latin typeface="楷体" panose="02010609060101010101" pitchFamily="49" charset="-122"/>
                <a:ea typeface="楷体" panose="02010609060101010101" pitchFamily="49" charset="-122"/>
              </a:rPr>
              <a:t>LGN</a:t>
            </a:r>
            <a:r>
              <a:rPr lang="zh-CN" altLang="en-US" sz="2000" dirty="0">
                <a:solidFill>
                  <a:srgbClr val="000000"/>
                </a:solidFill>
                <a:latin typeface="楷体" panose="02010609060101010101" pitchFamily="49" charset="-122"/>
                <a:ea typeface="楷体" panose="02010609060101010101" pitchFamily="49" charset="-122"/>
              </a:rPr>
              <a:t>神经元感受野相比，初级视皮层神经元感受野表现出更复杂的结构和功能特性。</a:t>
            </a:r>
            <a:r>
              <a:rPr lang="en-US" altLang="zh-CN" sz="2000" dirty="0">
                <a:solidFill>
                  <a:srgbClr val="000000"/>
                </a:solidFill>
                <a:latin typeface="楷体" panose="02010609060101010101" pitchFamily="49" charset="-122"/>
                <a:ea typeface="楷体" panose="02010609060101010101" pitchFamily="49" charset="-122"/>
              </a:rPr>
              <a:t>Hubel</a:t>
            </a:r>
            <a:r>
              <a:rPr lang="zh-CN" altLang="en-US" sz="2000" dirty="0">
                <a:solidFill>
                  <a:srgbClr val="000000"/>
                </a:solidFill>
                <a:latin typeface="楷体" panose="02010609060101010101" pitchFamily="49" charset="-122"/>
                <a:ea typeface="楷体" panose="02010609060101010101" pitchFamily="49" charset="-122"/>
              </a:rPr>
              <a:t>和</a:t>
            </a:r>
            <a:r>
              <a:rPr lang="en-US" altLang="zh-CN" sz="2000" dirty="0">
                <a:solidFill>
                  <a:srgbClr val="000000"/>
                </a:solidFill>
                <a:latin typeface="楷体" panose="02010609060101010101" pitchFamily="49" charset="-122"/>
                <a:ea typeface="楷体" panose="02010609060101010101" pitchFamily="49" charset="-122"/>
              </a:rPr>
              <a:t>Wiesel</a:t>
            </a:r>
            <a:r>
              <a:rPr lang="zh-CN" altLang="en-US" sz="2000" dirty="0">
                <a:solidFill>
                  <a:srgbClr val="000000"/>
                </a:solidFill>
                <a:latin typeface="楷体" panose="02010609060101010101" pitchFamily="49" charset="-122"/>
                <a:ea typeface="楷体" panose="02010609060101010101" pitchFamily="49" charset="-122"/>
              </a:rPr>
              <a:t>在</a:t>
            </a:r>
            <a:r>
              <a:rPr lang="en-US" altLang="zh-CN" sz="2000" dirty="0">
                <a:solidFill>
                  <a:srgbClr val="000000"/>
                </a:solidFill>
                <a:latin typeface="楷体" panose="02010609060101010101" pitchFamily="49" charset="-122"/>
                <a:ea typeface="楷体" panose="02010609060101010101" pitchFamily="49" charset="-122"/>
              </a:rPr>
              <a:t>20</a:t>
            </a:r>
            <a:r>
              <a:rPr lang="zh-CN" altLang="en-US" sz="2000" dirty="0">
                <a:solidFill>
                  <a:srgbClr val="000000"/>
                </a:solidFill>
                <a:latin typeface="楷体" panose="02010609060101010101" pitchFamily="49" charset="-122"/>
                <a:ea typeface="楷体" panose="02010609060101010101" pitchFamily="49" charset="-122"/>
              </a:rPr>
              <a:t>世纪</a:t>
            </a:r>
            <a:r>
              <a:rPr lang="en-US" altLang="zh-CN" sz="2000" dirty="0">
                <a:solidFill>
                  <a:srgbClr val="000000"/>
                </a:solidFill>
                <a:latin typeface="楷体" panose="02010609060101010101" pitchFamily="49" charset="-122"/>
                <a:ea typeface="楷体" panose="02010609060101010101" pitchFamily="49" charset="-122"/>
              </a:rPr>
              <a:t>60</a:t>
            </a:r>
            <a:r>
              <a:rPr lang="zh-CN" altLang="en-US" sz="2000" dirty="0">
                <a:solidFill>
                  <a:srgbClr val="000000"/>
                </a:solidFill>
                <a:latin typeface="楷体" panose="02010609060101010101" pitchFamily="49" charset="-122"/>
                <a:ea typeface="楷体" panose="02010609060101010101" pitchFamily="49" charset="-122"/>
              </a:rPr>
              <a:t>年代对初级视皮层神经元感受野特性做了大量研究，首先发现初级视皮层单个神经元对特定朝向的条形刺激响应，随着刺激朝向偏离神经元响应的最优朝向，神经元响应逐渐减小甚至消失。</a:t>
            </a:r>
            <a:r>
              <a:rPr lang="zh-CN" altLang="en-US" sz="2000" dirty="0">
                <a:latin typeface="楷体" panose="02010609060101010101" pitchFamily="49" charset="-122"/>
                <a:ea typeface="楷体" panose="02010609060101010101" pitchFamily="49" charset="-122"/>
              </a:rPr>
              <a:t> </a:t>
            </a:r>
            <a:br>
              <a:rPr lang="zh-CN" altLang="en-US" dirty="0">
                <a:latin typeface="楷体" panose="02010609060101010101" pitchFamily="49" charset="-122"/>
                <a:ea typeface="楷体" panose="02010609060101010101" pitchFamily="49" charset="-122"/>
              </a:rPr>
            </a:br>
            <a:endParaRPr lang="zh-CN" altLang="en-US" dirty="0">
              <a:latin typeface="楷体" panose="02010609060101010101" pitchFamily="49" charset="-122"/>
              <a:ea typeface="楷体" panose="02010609060101010101" pitchFamily="49" charset="-122"/>
            </a:endParaRPr>
          </a:p>
        </p:txBody>
      </p:sp>
      <p:pic>
        <p:nvPicPr>
          <p:cNvPr id="11" name="图片 10"/>
          <p:cNvPicPr>
            <a:picLocks noChangeAspect="1"/>
          </p:cNvPicPr>
          <p:nvPr/>
        </p:nvPicPr>
        <p:blipFill>
          <a:blip r:embed="rId2"/>
          <a:stretch>
            <a:fillRect/>
          </a:stretch>
        </p:blipFill>
        <p:spPr>
          <a:xfrm>
            <a:off x="5265871" y="1729677"/>
            <a:ext cx="3251200" cy="3411409"/>
          </a:xfrm>
          <a:prstGeom prst="rect">
            <a:avLst/>
          </a:prstGeom>
        </p:spPr>
      </p:pic>
      <p:sp>
        <p:nvSpPr>
          <p:cNvPr id="12" name="矩形 11"/>
          <p:cNvSpPr/>
          <p:nvPr/>
        </p:nvSpPr>
        <p:spPr>
          <a:xfrm>
            <a:off x="5742338" y="5141086"/>
            <a:ext cx="2503801" cy="1200329"/>
          </a:xfrm>
          <a:prstGeom prst="rect">
            <a:avLst/>
          </a:prstGeom>
        </p:spPr>
        <p:txBody>
          <a:bodyPr wrap="square">
            <a:spAutoFit/>
          </a:bodyPr>
          <a:lstStyle/>
          <a:p>
            <a:r>
              <a:rPr lang="zh-CN" altLang="en-US" dirty="0">
                <a:solidFill>
                  <a:srgbClr val="000000"/>
                </a:solidFill>
                <a:latin typeface="楷体" panose="02010609060101010101" pitchFamily="49" charset="-122"/>
                <a:ea typeface="楷体" panose="02010609060101010101" pitchFamily="49" charset="-122"/>
              </a:rPr>
              <a:t>最优朝向为竖直方向的简单细胞对不同朝向刺激的响应特性</a:t>
            </a:r>
            <a:r>
              <a:rPr lang="zh-CN" altLang="en-US" dirty="0">
                <a:latin typeface="楷体" panose="02010609060101010101" pitchFamily="49" charset="-122"/>
                <a:ea typeface="楷体" panose="02010609060101010101" pitchFamily="49" charset="-122"/>
              </a:rPr>
              <a:t> </a:t>
            </a:r>
            <a:br>
              <a:rPr lang="zh-CN" altLang="en-US" dirty="0"/>
            </a:b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773556" y="2146079"/>
            <a:ext cx="7362086" cy="1020336"/>
          </a:xfrm>
          <a:prstGeom prst="rect">
            <a:avLst/>
          </a:prstGeom>
        </p:spPr>
      </p:pic>
      <p:pic>
        <p:nvPicPr>
          <p:cNvPr id="2" name="图片 1"/>
          <p:cNvPicPr>
            <a:picLocks noChangeAspect="1"/>
          </p:cNvPicPr>
          <p:nvPr/>
        </p:nvPicPr>
        <p:blipFill>
          <a:blip r:embed="rId2"/>
          <a:stretch>
            <a:fillRect/>
          </a:stretch>
        </p:blipFill>
        <p:spPr>
          <a:xfrm>
            <a:off x="0" y="18421"/>
            <a:ext cx="1360967" cy="1278751"/>
          </a:xfrm>
          <a:prstGeom prst="rect">
            <a:avLst/>
          </a:prstGeom>
        </p:spPr>
      </p:pic>
      <p:sp>
        <p:nvSpPr>
          <p:cNvPr id="3" name="文本框 2"/>
          <p:cNvSpPr txBox="1"/>
          <p:nvPr/>
        </p:nvSpPr>
        <p:spPr>
          <a:xfrm>
            <a:off x="1467294" y="396186"/>
            <a:ext cx="5664200" cy="523220"/>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初级视觉皮层</a:t>
            </a:r>
            <a:r>
              <a:rPr lang="en-US" altLang="zh-CN" sz="2800" b="1" dirty="0">
                <a:latin typeface="SimSun" panose="02010600030101010101" pitchFamily="2" charset="-122"/>
                <a:ea typeface="SimSun" panose="02010600030101010101" pitchFamily="2" charset="-122"/>
              </a:rPr>
              <a:t>(V1)</a:t>
            </a:r>
            <a:r>
              <a:rPr lang="zh-CN" altLang="en-US" sz="2800" b="1" dirty="0">
                <a:latin typeface="SimSun" panose="02010600030101010101" pitchFamily="2" charset="-122"/>
                <a:ea typeface="SimSun" panose="02010600030101010101" pitchFamily="2" charset="-122"/>
              </a:rPr>
              <a:t>神经元的感受野</a:t>
            </a:r>
            <a:endParaRPr lang="zh-CN" altLang="en-US" sz="2800" b="1" dirty="0">
              <a:latin typeface="SimSun" panose="02010600030101010101" pitchFamily="2" charset="-122"/>
              <a:ea typeface="SimSun" panose="02010600030101010101" pitchFamily="2" charset="-122"/>
            </a:endParaRPr>
          </a:p>
        </p:txBody>
      </p:sp>
      <p:cxnSp>
        <p:nvCxnSpPr>
          <p:cNvPr id="7" name="直接连接符 6"/>
          <p:cNvCxnSpPr/>
          <p:nvPr/>
        </p:nvCxnSpPr>
        <p:spPr>
          <a:xfrm>
            <a:off x="1158949" y="919406"/>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9" name="直接连接符 8"/>
          <p:cNvCxnSpPr/>
          <p:nvPr/>
        </p:nvCxnSpPr>
        <p:spPr>
          <a:xfrm>
            <a:off x="1084521" y="6538403"/>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13" name="图片 12"/>
          <p:cNvPicPr>
            <a:picLocks noChangeAspect="1"/>
          </p:cNvPicPr>
          <p:nvPr/>
        </p:nvPicPr>
        <p:blipFill>
          <a:blip r:embed="rId3"/>
          <a:stretch>
            <a:fillRect/>
          </a:stretch>
        </p:blipFill>
        <p:spPr>
          <a:xfrm>
            <a:off x="1712105" y="3372495"/>
            <a:ext cx="6591300" cy="561975"/>
          </a:xfrm>
          <a:prstGeom prst="rect">
            <a:avLst/>
          </a:prstGeom>
        </p:spPr>
      </p:pic>
      <p:pic>
        <p:nvPicPr>
          <p:cNvPr id="15" name="图片 14"/>
          <p:cNvPicPr>
            <a:picLocks noChangeAspect="1"/>
          </p:cNvPicPr>
          <p:nvPr/>
        </p:nvPicPr>
        <p:blipFill>
          <a:blip r:embed="rId4"/>
          <a:stretch>
            <a:fillRect/>
          </a:stretch>
        </p:blipFill>
        <p:spPr>
          <a:xfrm>
            <a:off x="2709055" y="4243373"/>
            <a:ext cx="5695950" cy="695325"/>
          </a:xfrm>
          <a:prstGeom prst="rect">
            <a:avLst/>
          </a:prstGeom>
        </p:spPr>
      </p:pic>
      <p:sp>
        <p:nvSpPr>
          <p:cNvPr id="5" name="矩形 4"/>
          <p:cNvSpPr/>
          <p:nvPr/>
        </p:nvSpPr>
        <p:spPr>
          <a:xfrm>
            <a:off x="454525" y="1189621"/>
            <a:ext cx="8000148" cy="1292662"/>
          </a:xfrm>
          <a:prstGeom prst="rect">
            <a:avLst/>
          </a:prstGeom>
        </p:spPr>
        <p:txBody>
          <a:bodyPr wrap="square">
            <a:spAutoFit/>
          </a:bodyPr>
          <a:lstStyle/>
          <a:p>
            <a:r>
              <a:rPr lang="zh-CN" altLang="en-US" dirty="0">
                <a:solidFill>
                  <a:srgbClr val="000000"/>
                </a:solidFill>
                <a:latin typeface="楷体" panose="02010609060101010101" pitchFamily="49" charset="-122"/>
                <a:ea typeface="楷体" panose="02010609060101010101" pitchFamily="49" charset="-122"/>
              </a:rPr>
              <a:t>   </a:t>
            </a:r>
            <a:r>
              <a:rPr lang="zh-CN" altLang="en-US" sz="2000" dirty="0">
                <a:solidFill>
                  <a:srgbClr val="000000"/>
                </a:solidFill>
                <a:latin typeface="楷体" panose="02010609060101010101" pitchFamily="49" charset="-122"/>
                <a:ea typeface="楷体" panose="02010609060101010101" pitchFamily="49" charset="-122"/>
              </a:rPr>
              <a:t>考虑到初级视皮层神经元的带通特性、局部特性以及朝向选择特性，我们可以使用二维</a:t>
            </a:r>
            <a:r>
              <a:rPr lang="en-US" altLang="zh-CN" sz="2000" dirty="0">
                <a:solidFill>
                  <a:srgbClr val="000000"/>
                </a:solidFill>
                <a:latin typeface="楷体" panose="02010609060101010101" pitchFamily="49" charset="-122"/>
                <a:ea typeface="楷体" panose="02010609060101010101" pitchFamily="49" charset="-122"/>
              </a:rPr>
              <a:t>Gabor</a:t>
            </a:r>
            <a:r>
              <a:rPr lang="zh-CN" altLang="en-US" sz="2000" dirty="0">
                <a:solidFill>
                  <a:srgbClr val="000000"/>
                </a:solidFill>
                <a:latin typeface="楷体" panose="02010609060101010101" pitchFamily="49" charset="-122"/>
                <a:ea typeface="楷体" panose="02010609060101010101" pitchFamily="49" charset="-122"/>
              </a:rPr>
              <a:t>函数组能够很好的描述简单细胞经典感受野的响应特性</a:t>
            </a:r>
            <a:r>
              <a:rPr lang="zh-CN" altLang="en-US" sz="2000" dirty="0">
                <a:latin typeface="楷体" panose="02010609060101010101" pitchFamily="49" charset="-122"/>
                <a:ea typeface="楷体" panose="02010609060101010101" pitchFamily="49" charset="-122"/>
              </a:rPr>
              <a:t> </a:t>
            </a:r>
            <a:br>
              <a:rPr lang="zh-CN" altLang="en-US" dirty="0"/>
            </a:br>
            <a:endParaRPr lang="zh-CN" altLang="en-US" dirty="0"/>
          </a:p>
        </p:txBody>
      </p:sp>
      <p:sp>
        <p:nvSpPr>
          <p:cNvPr id="6" name="矩形 5"/>
          <p:cNvSpPr/>
          <p:nvPr/>
        </p:nvSpPr>
        <p:spPr>
          <a:xfrm>
            <a:off x="680483" y="5164316"/>
            <a:ext cx="8204053" cy="1292662"/>
          </a:xfrm>
          <a:prstGeom prst="rect">
            <a:avLst/>
          </a:prstGeom>
        </p:spPr>
        <p:txBody>
          <a:bodyPr wrap="square">
            <a:spAutoFit/>
          </a:bodyPr>
          <a:lstStyle/>
          <a:p>
            <a:r>
              <a:rPr lang="en-US" altLang="zh-CN" sz="2000" dirty="0">
                <a:solidFill>
                  <a:srgbClr val="000000"/>
                </a:solidFill>
                <a:latin typeface="楷体" panose="02010609060101010101" pitchFamily="49" charset="-122"/>
                <a:ea typeface="楷体" panose="02010609060101010101" pitchFamily="49" charset="-122"/>
              </a:rPr>
              <a:t>  θ</a:t>
            </a:r>
            <a:r>
              <a:rPr lang="zh-CN" altLang="en-US" sz="2000" dirty="0">
                <a:solidFill>
                  <a:srgbClr val="000000"/>
                </a:solidFill>
                <a:latin typeface="楷体" panose="02010609060101010101" pitchFamily="49" charset="-122"/>
                <a:ea typeface="楷体" panose="02010609060101010101" pitchFamily="49" charset="-122"/>
              </a:rPr>
              <a:t>表示滤波器朝向，通过选择</a:t>
            </a:r>
            <a:r>
              <a:rPr lang="en-US" altLang="zh-CN" sz="2000" dirty="0">
                <a:solidFill>
                  <a:srgbClr val="000000"/>
                </a:solidFill>
                <a:latin typeface="楷体" panose="02010609060101010101" pitchFamily="49" charset="-122"/>
                <a:ea typeface="楷体" panose="02010609060101010101" pitchFamily="49" charset="-122"/>
              </a:rPr>
              <a:t>θ</a:t>
            </a:r>
            <a:r>
              <a:rPr lang="zh-CN" altLang="en-US" sz="2000" dirty="0">
                <a:solidFill>
                  <a:srgbClr val="000000"/>
                </a:solidFill>
                <a:latin typeface="楷体" panose="02010609060101010101" pitchFamily="49" charset="-122"/>
                <a:ea typeface="楷体" panose="02010609060101010101" pitchFamily="49" charset="-122"/>
              </a:rPr>
              <a:t>可以构造出任意朝向的经典感受野模型。椭圆率</a:t>
            </a:r>
            <a:r>
              <a:rPr lang="en-US" altLang="zh-CN" sz="2000" dirty="0">
                <a:solidFill>
                  <a:srgbClr val="000000"/>
                </a:solidFill>
                <a:latin typeface="楷体" panose="02010609060101010101" pitchFamily="49" charset="-122"/>
                <a:ea typeface="楷体" panose="02010609060101010101" pitchFamily="49" charset="-122"/>
              </a:rPr>
              <a:t>γ</a:t>
            </a:r>
            <a:r>
              <a:rPr lang="zh-CN" altLang="en-US" sz="2000" dirty="0">
                <a:solidFill>
                  <a:srgbClr val="000000"/>
                </a:solidFill>
                <a:latin typeface="楷体" panose="02010609060101010101" pitchFamily="49" charset="-122"/>
                <a:ea typeface="楷体" panose="02010609060101010101" pitchFamily="49" charset="-122"/>
              </a:rPr>
              <a:t>控制滤波器的纵宽比，与滤波器的朝向带宽有关；</a:t>
            </a:r>
            <a:r>
              <a:rPr lang="en-US" altLang="zh-CN" sz="2000" dirty="0">
                <a:solidFill>
                  <a:srgbClr val="000000"/>
                </a:solidFill>
                <a:latin typeface="楷体" panose="02010609060101010101" pitchFamily="49" charset="-122"/>
                <a:ea typeface="楷体" panose="02010609060101010101" pitchFamily="49" charset="-122"/>
              </a:rPr>
              <a:t>σ</a:t>
            </a:r>
            <a:r>
              <a:rPr lang="zh-CN" altLang="en-US" sz="2000" dirty="0">
                <a:solidFill>
                  <a:srgbClr val="000000"/>
                </a:solidFill>
                <a:latin typeface="楷体" panose="02010609060101010101" pitchFamily="49" charset="-122"/>
                <a:ea typeface="楷体" panose="02010609060101010101" pitchFamily="49" charset="-122"/>
              </a:rPr>
              <a:t>决定了滤波器的大小。</a:t>
            </a:r>
            <a:r>
              <a:rPr lang="zh-CN" altLang="en-US" sz="2000" dirty="0">
                <a:latin typeface="楷体" panose="02010609060101010101" pitchFamily="49" charset="-122"/>
                <a:ea typeface="楷体" panose="02010609060101010101" pitchFamily="49" charset="-122"/>
              </a:rPr>
              <a:t> </a:t>
            </a:r>
            <a:br>
              <a:rPr lang="zh-CN" altLang="en-US" dirty="0"/>
            </a:b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8421"/>
            <a:ext cx="1382233" cy="1278751"/>
          </a:xfrm>
          <a:prstGeom prst="rect">
            <a:avLst/>
          </a:prstGeom>
        </p:spPr>
      </p:pic>
      <p:cxnSp>
        <p:nvCxnSpPr>
          <p:cNvPr id="7" name="直接连接符 6"/>
          <p:cNvCxnSpPr/>
          <p:nvPr/>
        </p:nvCxnSpPr>
        <p:spPr>
          <a:xfrm>
            <a:off x="1169581" y="913779"/>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5" name="直接连接符 4"/>
          <p:cNvCxnSpPr/>
          <p:nvPr/>
        </p:nvCxnSpPr>
        <p:spPr>
          <a:xfrm>
            <a:off x="1084521" y="6453342"/>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8" name="图片 7"/>
          <p:cNvPicPr>
            <a:picLocks noChangeAspect="1"/>
          </p:cNvPicPr>
          <p:nvPr/>
        </p:nvPicPr>
        <p:blipFill>
          <a:blip r:embed="rId2"/>
          <a:stretch>
            <a:fillRect/>
          </a:stretch>
        </p:blipFill>
        <p:spPr>
          <a:xfrm>
            <a:off x="1084521" y="2192530"/>
            <a:ext cx="6974958" cy="3975820"/>
          </a:xfrm>
          <a:prstGeom prst="rect">
            <a:avLst/>
          </a:prstGeom>
        </p:spPr>
      </p:pic>
      <p:sp>
        <p:nvSpPr>
          <p:cNvPr id="4" name="矩形 3"/>
          <p:cNvSpPr/>
          <p:nvPr/>
        </p:nvSpPr>
        <p:spPr>
          <a:xfrm>
            <a:off x="1382233" y="323045"/>
            <a:ext cx="5598007" cy="523220"/>
          </a:xfrm>
          <a:prstGeom prst="rect">
            <a:avLst/>
          </a:prstGeom>
        </p:spPr>
        <p:txBody>
          <a:bodyPr wrap="none">
            <a:spAutoFit/>
          </a:bodyPr>
          <a:lstStyle/>
          <a:p>
            <a:r>
              <a:rPr lang="zh-CN" altLang="en-US" sz="2800" b="1" dirty="0">
                <a:latin typeface="SimSun" panose="02010600030101010101" pitchFamily="2" charset="-122"/>
              </a:rPr>
              <a:t>初级视觉皮层</a:t>
            </a:r>
            <a:r>
              <a:rPr lang="en-US" altLang="zh-CN" sz="2800" b="1" dirty="0">
                <a:latin typeface="SimSun" panose="02010600030101010101" pitchFamily="2" charset="-122"/>
              </a:rPr>
              <a:t>(V1)</a:t>
            </a:r>
            <a:r>
              <a:rPr lang="zh-CN" altLang="en-US" sz="2800" b="1" dirty="0">
                <a:latin typeface="SimSun" panose="02010600030101010101" pitchFamily="2" charset="-122"/>
              </a:rPr>
              <a:t>神经元的感受野</a:t>
            </a:r>
            <a:endParaRPr lang="zh-CN" altLang="en-US" sz="2800" b="1" dirty="0">
              <a:latin typeface="SimSun" panose="02010600030101010101" pitchFamily="2" charset="-122"/>
            </a:endParaRPr>
          </a:p>
        </p:txBody>
      </p:sp>
      <p:sp>
        <p:nvSpPr>
          <p:cNvPr id="6" name="矩形 5"/>
          <p:cNvSpPr/>
          <p:nvPr/>
        </p:nvSpPr>
        <p:spPr>
          <a:xfrm>
            <a:off x="508000" y="1094327"/>
            <a:ext cx="7859167" cy="1429622"/>
          </a:xfrm>
          <a:prstGeom prst="rect">
            <a:avLst/>
          </a:prstGeom>
        </p:spPr>
        <p:txBody>
          <a:bodyPr wrap="square">
            <a:spAutoFit/>
          </a:bodyPr>
          <a:lstStyle/>
          <a:p>
            <a:pPr>
              <a:lnSpc>
                <a:spcPct val="150000"/>
              </a:lnSpc>
            </a:pPr>
            <a:r>
              <a:rPr lang="zh-CN" altLang="en-US" dirty="0">
                <a:solidFill>
                  <a:srgbClr val="000000"/>
                </a:solidFill>
                <a:latin typeface="楷体" panose="02010609060101010101" pitchFamily="49" charset="-122"/>
                <a:ea typeface="楷体" panose="02010609060101010101" pitchFamily="49" charset="-122"/>
              </a:rPr>
              <a:t>   </a:t>
            </a:r>
            <a:r>
              <a:rPr lang="zh-CN" altLang="en-US" sz="2000" dirty="0">
                <a:solidFill>
                  <a:srgbClr val="000000"/>
                </a:solidFill>
                <a:latin typeface="楷体" panose="02010609060101010101" pitchFamily="49" charset="-122"/>
                <a:ea typeface="楷体" panose="02010609060101010101" pitchFamily="49" charset="-122"/>
              </a:rPr>
              <a:t>使用</a:t>
            </a:r>
            <a:r>
              <a:rPr lang="en-US" altLang="zh-CN" sz="2000" dirty="0">
                <a:solidFill>
                  <a:srgbClr val="000000"/>
                </a:solidFill>
                <a:latin typeface="楷体" panose="02010609060101010101" pitchFamily="49" charset="-122"/>
                <a:ea typeface="楷体" panose="02010609060101010101" pitchFamily="49" charset="-122"/>
              </a:rPr>
              <a:t>4</a:t>
            </a:r>
            <a:r>
              <a:rPr lang="zh-CN" altLang="en-US" sz="2000" dirty="0">
                <a:solidFill>
                  <a:srgbClr val="000000"/>
                </a:solidFill>
                <a:latin typeface="楷体" panose="02010609060101010101" pitchFamily="49" charset="-122"/>
                <a:ea typeface="楷体" panose="02010609060101010101" pitchFamily="49" charset="-122"/>
              </a:rPr>
              <a:t>个不同朝向</a:t>
            </a:r>
            <a:r>
              <a:rPr lang="en-US" altLang="zh-CN" sz="2000" dirty="0">
                <a:solidFill>
                  <a:srgbClr val="000000"/>
                </a:solidFill>
                <a:latin typeface="楷体" panose="02010609060101010101" pitchFamily="49" charset="-122"/>
                <a:ea typeface="楷体" panose="02010609060101010101" pitchFamily="49" charset="-122"/>
              </a:rPr>
              <a:t>(0°</a:t>
            </a:r>
            <a:r>
              <a:rPr lang="zh-CN" altLang="en-US" sz="2000" dirty="0">
                <a:solidFill>
                  <a:srgbClr val="000000"/>
                </a:solidFill>
                <a:latin typeface="楷体" panose="02010609060101010101" pitchFamily="49" charset="-122"/>
                <a:ea typeface="楷体" panose="02010609060101010101" pitchFamily="49" charset="-122"/>
              </a:rPr>
              <a:t>、</a:t>
            </a:r>
            <a:r>
              <a:rPr lang="en-US" altLang="zh-CN" sz="2000" dirty="0">
                <a:solidFill>
                  <a:srgbClr val="000000"/>
                </a:solidFill>
                <a:latin typeface="楷体" panose="02010609060101010101" pitchFamily="49" charset="-122"/>
                <a:ea typeface="楷体" panose="02010609060101010101" pitchFamily="49" charset="-122"/>
              </a:rPr>
              <a:t>45°</a:t>
            </a:r>
            <a:r>
              <a:rPr lang="zh-CN" altLang="en-US" sz="2000" dirty="0">
                <a:solidFill>
                  <a:srgbClr val="000000"/>
                </a:solidFill>
                <a:latin typeface="楷体" panose="02010609060101010101" pitchFamily="49" charset="-122"/>
                <a:ea typeface="楷体" panose="02010609060101010101" pitchFamily="49" charset="-122"/>
              </a:rPr>
              <a:t>、</a:t>
            </a:r>
            <a:r>
              <a:rPr lang="en-US" altLang="zh-CN" sz="2000" dirty="0">
                <a:solidFill>
                  <a:srgbClr val="000000"/>
                </a:solidFill>
                <a:latin typeface="楷体" panose="02010609060101010101" pitchFamily="49" charset="-122"/>
                <a:ea typeface="楷体" panose="02010609060101010101" pitchFamily="49" charset="-122"/>
              </a:rPr>
              <a:t>90°</a:t>
            </a:r>
            <a:r>
              <a:rPr lang="zh-CN" altLang="en-US" sz="2000" dirty="0">
                <a:solidFill>
                  <a:srgbClr val="000000"/>
                </a:solidFill>
                <a:latin typeface="楷体" panose="02010609060101010101" pitchFamily="49" charset="-122"/>
                <a:ea typeface="楷体" panose="02010609060101010101" pitchFamily="49" charset="-122"/>
              </a:rPr>
              <a:t>和</a:t>
            </a:r>
            <a:r>
              <a:rPr lang="en-US" altLang="zh-CN" sz="2000" dirty="0">
                <a:solidFill>
                  <a:srgbClr val="000000"/>
                </a:solidFill>
                <a:latin typeface="楷体" panose="02010609060101010101" pitchFamily="49" charset="-122"/>
                <a:ea typeface="楷体" panose="02010609060101010101" pitchFamily="49" charset="-122"/>
              </a:rPr>
              <a:t>135°)</a:t>
            </a:r>
            <a:r>
              <a:rPr lang="zh-CN" altLang="en-US" sz="2000" dirty="0">
                <a:solidFill>
                  <a:srgbClr val="000000"/>
                </a:solidFill>
                <a:latin typeface="楷体" panose="02010609060101010101" pitchFamily="49" charset="-122"/>
                <a:ea typeface="楷体" panose="02010609060101010101" pitchFamily="49" charset="-122"/>
              </a:rPr>
              <a:t>的</a:t>
            </a:r>
            <a:r>
              <a:rPr lang="en-US" altLang="zh-CN" sz="2000" dirty="0">
                <a:solidFill>
                  <a:srgbClr val="000000"/>
                </a:solidFill>
                <a:latin typeface="楷体" panose="02010609060101010101" pitchFamily="49" charset="-122"/>
                <a:ea typeface="楷体" panose="02010609060101010101" pitchFamily="49" charset="-122"/>
              </a:rPr>
              <a:t>Gabor</a:t>
            </a:r>
            <a:r>
              <a:rPr lang="zh-CN" altLang="en-US" sz="2000" dirty="0">
                <a:solidFill>
                  <a:srgbClr val="000000"/>
                </a:solidFill>
                <a:latin typeface="楷体" panose="02010609060101010101" pitchFamily="49" charset="-122"/>
                <a:ea typeface="楷体" panose="02010609060101010101" pitchFamily="49" charset="-122"/>
              </a:rPr>
              <a:t>滤波器描述</a:t>
            </a:r>
            <a:r>
              <a:rPr lang="en-US" altLang="zh-CN" sz="2000" dirty="0">
                <a:solidFill>
                  <a:srgbClr val="000000"/>
                </a:solidFill>
                <a:latin typeface="楷体" panose="02010609060101010101" pitchFamily="49" charset="-122"/>
                <a:ea typeface="楷体" panose="02010609060101010101" pitchFamily="49" charset="-122"/>
              </a:rPr>
              <a:t>4</a:t>
            </a:r>
            <a:r>
              <a:rPr lang="zh-CN" altLang="en-US" sz="2000" dirty="0">
                <a:solidFill>
                  <a:srgbClr val="000000"/>
                </a:solidFill>
                <a:latin typeface="楷体" panose="02010609060101010101" pitchFamily="49" charset="-122"/>
                <a:ea typeface="楷体" panose="02010609060101010101" pitchFamily="49" charset="-122"/>
              </a:rPr>
              <a:t>个不同朝向的简单细胞的经典感受野。</a:t>
            </a:r>
            <a:r>
              <a:rPr lang="zh-CN" altLang="en-US" sz="2000" dirty="0">
                <a:latin typeface="楷体" panose="02010609060101010101" pitchFamily="49" charset="-122"/>
                <a:ea typeface="楷体" panose="02010609060101010101" pitchFamily="49" charset="-122"/>
              </a:rPr>
              <a:t> </a:t>
            </a:r>
            <a:br>
              <a:rPr lang="zh-CN" altLang="en-US" sz="2000" dirty="0"/>
            </a:br>
            <a:endParaRPr lang="zh-CN" altLang="en-US"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8421"/>
            <a:ext cx="1382233" cy="1278751"/>
          </a:xfrm>
          <a:prstGeom prst="rect">
            <a:avLst/>
          </a:prstGeom>
        </p:spPr>
      </p:pic>
      <p:sp>
        <p:nvSpPr>
          <p:cNvPr id="3" name="文本框 2"/>
          <p:cNvSpPr txBox="1"/>
          <p:nvPr/>
        </p:nvSpPr>
        <p:spPr>
          <a:xfrm>
            <a:off x="994210" y="1739783"/>
            <a:ext cx="5664200" cy="830997"/>
          </a:xfrm>
          <a:prstGeom prst="rect">
            <a:avLst/>
          </a:prstGeom>
          <a:noFill/>
        </p:spPr>
        <p:txBody>
          <a:bodyPr wrap="square" rtlCol="0">
            <a:spAutoFit/>
          </a:bodyPr>
          <a:lstStyle/>
          <a:p>
            <a:r>
              <a:rPr lang="zh-CN" altLang="en-US" sz="4800" b="1" dirty="0">
                <a:solidFill>
                  <a:schemeClr val="accent6">
                    <a:lumMod val="75000"/>
                  </a:schemeClr>
                </a:solidFill>
                <a:latin typeface="SimSun" panose="02010600030101010101" pitchFamily="2" charset="-122"/>
                <a:ea typeface="SimSun" panose="02010600030101010101" pitchFamily="2" charset="-122"/>
              </a:rPr>
              <a:t>四、研究方案</a:t>
            </a:r>
            <a:endParaRPr lang="zh-CN" altLang="en-US" sz="4800" b="1" dirty="0">
              <a:solidFill>
                <a:schemeClr val="accent6">
                  <a:lumMod val="75000"/>
                </a:schemeClr>
              </a:solidFill>
              <a:latin typeface="SimSun" panose="02010600030101010101" pitchFamily="2" charset="-122"/>
              <a:ea typeface="SimSun" panose="02010600030101010101" pitchFamily="2" charset="-122"/>
            </a:endParaRPr>
          </a:p>
        </p:txBody>
      </p:sp>
      <p:cxnSp>
        <p:nvCxnSpPr>
          <p:cNvPr id="7" name="直接连接符 6"/>
          <p:cNvCxnSpPr/>
          <p:nvPr/>
        </p:nvCxnSpPr>
        <p:spPr>
          <a:xfrm>
            <a:off x="1169581" y="913779"/>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5" name="直接连接符 4"/>
          <p:cNvCxnSpPr/>
          <p:nvPr/>
        </p:nvCxnSpPr>
        <p:spPr>
          <a:xfrm>
            <a:off x="1084521" y="6453342"/>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9" name="文本框 8"/>
          <p:cNvSpPr txBox="1"/>
          <p:nvPr/>
        </p:nvSpPr>
        <p:spPr>
          <a:xfrm>
            <a:off x="1492103" y="321205"/>
            <a:ext cx="5664200" cy="523220"/>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研究方案</a:t>
            </a:r>
            <a:endParaRPr lang="zh-CN" altLang="en-US" sz="2800" b="1" dirty="0">
              <a:latin typeface="SimSun" panose="02010600030101010101" pitchFamily="2" charset="-122"/>
              <a:ea typeface="SimSun"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94896" y="90231"/>
            <a:ext cx="5664200" cy="523220"/>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视觉信息编码机制</a:t>
            </a:r>
            <a:endParaRPr lang="zh-CN" altLang="en-US" sz="2800" b="1" dirty="0">
              <a:latin typeface="SimSun" panose="02010600030101010101" pitchFamily="2" charset="-122"/>
              <a:ea typeface="SimSun" panose="02010600030101010101" pitchFamily="2" charset="-122"/>
            </a:endParaRPr>
          </a:p>
        </p:txBody>
      </p:sp>
      <p:pic>
        <p:nvPicPr>
          <p:cNvPr id="21" name="图片 20"/>
          <p:cNvPicPr>
            <a:picLocks noChangeAspect="1"/>
          </p:cNvPicPr>
          <p:nvPr/>
        </p:nvPicPr>
        <p:blipFill>
          <a:blip r:embed="rId1"/>
          <a:stretch>
            <a:fillRect/>
          </a:stretch>
        </p:blipFill>
        <p:spPr>
          <a:xfrm>
            <a:off x="33929" y="18362"/>
            <a:ext cx="1360967" cy="1278751"/>
          </a:xfrm>
          <a:prstGeom prst="rect">
            <a:avLst/>
          </a:prstGeom>
        </p:spPr>
      </p:pic>
      <p:cxnSp>
        <p:nvCxnSpPr>
          <p:cNvPr id="24" name="直接连接符 23"/>
          <p:cNvCxnSpPr/>
          <p:nvPr/>
        </p:nvCxnSpPr>
        <p:spPr>
          <a:xfrm>
            <a:off x="1282516" y="611381"/>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a:off x="1245149" y="6591565"/>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7" name="文本框 6"/>
          <p:cNvSpPr txBox="1"/>
          <p:nvPr/>
        </p:nvSpPr>
        <p:spPr>
          <a:xfrm>
            <a:off x="229615" y="1167352"/>
            <a:ext cx="8684769" cy="7193316"/>
          </a:xfrm>
          <a:prstGeom prst="rect">
            <a:avLst/>
          </a:prstGeom>
          <a:noFill/>
        </p:spPr>
        <p:txBody>
          <a:bodyPr wrap="square" rtlCol="0">
            <a:spAutoFit/>
          </a:bodyPr>
          <a:lstStyle/>
          <a:p>
            <a:pPr>
              <a:lnSpc>
                <a:spcPct val="150000"/>
              </a:lnSpc>
            </a:pPr>
            <a:r>
              <a:rPr lang="zh-CN" altLang="en-US" sz="2800" b="1" dirty="0">
                <a:solidFill>
                  <a:schemeClr val="accent6">
                    <a:lumMod val="75000"/>
                  </a:schemeClr>
                </a:solidFill>
                <a:latin typeface="楷体" panose="02010609060101010101" pitchFamily="49" charset="-122"/>
                <a:ea typeface="楷体" panose="02010609060101010101" pitchFamily="49" charset="-122"/>
              </a:rPr>
              <a:t>  </a:t>
            </a:r>
            <a:r>
              <a:rPr lang="zh-CN" altLang="en-US" sz="2800" b="1" dirty="0">
                <a:solidFill>
                  <a:srgbClr val="287ED3"/>
                </a:solidFill>
                <a:latin typeface="楷体" panose="02010609060101010101" pitchFamily="49" charset="-122"/>
                <a:ea typeface="楷体" panose="02010609060101010101" pitchFamily="49" charset="-122"/>
              </a:rPr>
              <a:t>脉冲编码</a:t>
            </a:r>
            <a:r>
              <a:rPr lang="zh-CN" altLang="en-US" dirty="0">
                <a:latin typeface="楷体" panose="02010609060101010101" pitchFamily="49" charset="-122"/>
                <a:ea typeface="楷体" panose="02010609060101010101" pitchFamily="49" charset="-122"/>
              </a:rPr>
              <a:t>是指神经元通过动作电位的发放传递和表达外界刺激的一系列规则和机制，目前有以下编码方式</a:t>
            </a:r>
            <a:r>
              <a:rPr lang="en-US" altLang="zh-CN"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1.</a:t>
            </a:r>
            <a:r>
              <a:rPr lang="zh-CN" altLang="en-US" b="1" dirty="0">
                <a:solidFill>
                  <a:srgbClr val="0070C0"/>
                </a:solidFill>
                <a:latin typeface="楷体" panose="02010609060101010101" pitchFamily="49" charset="-122"/>
                <a:ea typeface="楷体" panose="02010609060101010101" pitchFamily="49" charset="-122"/>
              </a:rPr>
              <a:t>频率编码</a:t>
            </a:r>
            <a:r>
              <a:rPr lang="zh-CN" altLang="en-US" dirty="0">
                <a:latin typeface="楷体" panose="02010609060101010101" pitchFamily="49" charset="-122"/>
                <a:ea typeface="楷体" panose="02010609060101010101" pitchFamily="49" charset="-122"/>
              </a:rPr>
              <a:t>：</a:t>
            </a:r>
            <a:r>
              <a:rPr lang="zh-CN" altLang="en-US" dirty="0">
                <a:solidFill>
                  <a:srgbClr val="0070C0"/>
                </a:solidFill>
                <a:latin typeface="楷体" panose="02010609060101010101" pitchFamily="49" charset="-122"/>
                <a:ea typeface="楷体" panose="02010609060101010101" pitchFamily="49" charset="-122"/>
              </a:rPr>
              <a:t>该理论认为，输入刺激的全部信息被包含于脉冲平均发放率之中。</a:t>
            </a:r>
            <a:endParaRPr lang="en-US" altLang="zh-CN" dirty="0">
              <a:solidFill>
                <a:srgbClr val="0070C0"/>
              </a:solidFill>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2.</a:t>
            </a:r>
            <a:r>
              <a:rPr lang="zh-CN" altLang="en-US" b="1" dirty="0">
                <a:solidFill>
                  <a:srgbClr val="0070C0"/>
                </a:solidFill>
                <a:latin typeface="楷体" panose="02010609060101010101" pitchFamily="49" charset="-122"/>
                <a:ea typeface="楷体" panose="02010609060101010101" pitchFamily="49" charset="-122"/>
              </a:rPr>
              <a:t>时间编码</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神经元脉冲发放的精确时间模式和相关性，对神经信息编码有着很大的贡献。</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3.</a:t>
            </a:r>
            <a:r>
              <a:rPr lang="zh-CN" altLang="en-US" b="1" dirty="0">
                <a:solidFill>
                  <a:srgbClr val="0070C0"/>
                </a:solidFill>
                <a:latin typeface="楷体" panose="02010609060101010101" pitchFamily="49" charset="-122"/>
                <a:ea typeface="楷体" panose="02010609060101010101" pitchFamily="49" charset="-122"/>
              </a:rPr>
              <a:t>次序编码</a:t>
            </a:r>
            <a:r>
              <a:rPr lang="zh-CN" altLang="en-US" dirty="0">
                <a:latin typeface="楷体" panose="02010609060101010101" pitchFamily="49" charset="-122"/>
                <a:ea typeface="楷体" panose="02010609060101010101" pitchFamily="49" charset="-122"/>
              </a:rPr>
              <a:t>：以神经元群体为单位进行编码的，而且群体中单个神经元仅发放一次动作电位，以增强神经系统的快速响应能力，所有动作电位发放次序构成了对输入刺激的编码。</a:t>
            </a:r>
            <a:br>
              <a:rPr lang="zh-CN" altLang="en-US" dirty="0">
                <a:latin typeface="楷体" panose="02010609060101010101" pitchFamily="49" charset="-122"/>
                <a:ea typeface="楷体" panose="02010609060101010101" pitchFamily="49" charset="-122"/>
              </a:rPr>
            </a:br>
            <a:endParaRPr lang="en-US" altLang="zh-CN" dirty="0">
              <a:latin typeface="楷体" panose="02010609060101010101" pitchFamily="49" charset="-122"/>
              <a:ea typeface="楷体" panose="02010609060101010101" pitchFamily="49" charset="-122"/>
            </a:endParaRPr>
          </a:p>
          <a:p>
            <a:pPr>
              <a:lnSpc>
                <a:spcPct val="150000"/>
              </a:lnSpc>
            </a:pPr>
            <a:r>
              <a:rPr lang="zh-CN" altLang="en-US" dirty="0">
                <a:latin typeface="楷体" panose="02010609060101010101" pitchFamily="49" charset="-122"/>
                <a:ea typeface="楷体" panose="02010609060101010101" pitchFamily="49" charset="-122"/>
              </a:rPr>
              <a:t>       通过单一的编码方式很难有效的传递充分的信息，</a:t>
            </a:r>
            <a:endParaRPr lang="en-US" altLang="zh-CN" dirty="0">
              <a:latin typeface="楷体" panose="02010609060101010101" pitchFamily="49" charset="-122"/>
              <a:ea typeface="楷体" panose="02010609060101010101" pitchFamily="49" charset="-122"/>
            </a:endParaRPr>
          </a:p>
          <a:p>
            <a:pPr>
              <a:lnSpc>
                <a:spcPct val="150000"/>
              </a:lnSpc>
            </a:pPr>
            <a:r>
              <a:rPr lang="zh-CN" altLang="en-US" dirty="0">
                <a:latin typeface="楷体" panose="02010609060101010101" pitchFamily="49" charset="-122"/>
                <a:ea typeface="楷体" panose="02010609060101010101" pitchFamily="49" charset="-122"/>
              </a:rPr>
              <a:t>    是否可以进行多种编码方式</a:t>
            </a:r>
            <a:r>
              <a:rPr lang="zh-CN" altLang="en-US" sz="2000" dirty="0">
                <a:solidFill>
                  <a:srgbClr val="7030A0"/>
                </a:solidFill>
                <a:latin typeface="楷体" panose="02010609060101010101" pitchFamily="49" charset="-122"/>
                <a:ea typeface="楷体" panose="02010609060101010101" pitchFamily="49" charset="-122"/>
              </a:rPr>
              <a:t>融合</a:t>
            </a:r>
            <a:r>
              <a:rPr lang="zh-CN" altLang="en-US" dirty="0">
                <a:latin typeface="楷体" panose="02010609060101010101" pitchFamily="49" charset="-122"/>
                <a:ea typeface="楷体" panose="02010609060101010101" pitchFamily="49" charset="-122"/>
              </a:rPr>
              <a:t>或其它类型的</a:t>
            </a:r>
            <a:r>
              <a:rPr lang="zh-CN" altLang="en-US" sz="2000" dirty="0">
                <a:solidFill>
                  <a:srgbClr val="7030A0"/>
                </a:solidFill>
                <a:latin typeface="楷体" panose="02010609060101010101" pitchFamily="49" charset="-122"/>
                <a:ea typeface="楷体" panose="02010609060101010101" pitchFamily="49" charset="-122"/>
              </a:rPr>
              <a:t>编码</a:t>
            </a:r>
            <a:r>
              <a:rPr lang="zh-CN" altLang="en-US" dirty="0">
                <a:latin typeface="楷体" panose="02010609060101010101" pitchFamily="49" charset="-122"/>
                <a:ea typeface="楷体" panose="02010609060101010101" pitchFamily="49" charset="-122"/>
              </a:rPr>
              <a:t>？</a:t>
            </a:r>
            <a:br>
              <a:rPr lang="zh-CN" altLang="en-US" dirty="0"/>
            </a:br>
            <a:br>
              <a:rPr lang="zh-CN" altLang="en-US" dirty="0"/>
            </a:br>
            <a:br>
              <a:rPr lang="zh-CN" altLang="en-US" sz="2800" dirty="0"/>
            </a:br>
            <a:br>
              <a:rPr lang="zh-CN" altLang="en-US" sz="2800" dirty="0"/>
            </a:br>
            <a:endParaRPr lang="zh-CN" altLang="en-US" sz="2800" b="1" dirty="0">
              <a:solidFill>
                <a:schemeClr val="accent6">
                  <a:lumMod val="75000"/>
                </a:schemeClr>
              </a:solidFill>
              <a:latin typeface="SimSun" panose="02010600030101010101" pitchFamily="2" charset="-122"/>
              <a:ea typeface="SimSun" panose="02010600030101010101" pitchFamily="2" charset="-122"/>
            </a:endParaRPr>
          </a:p>
        </p:txBody>
      </p:sp>
      <p:pic>
        <p:nvPicPr>
          <p:cNvPr id="3" name="图片 2"/>
          <p:cNvPicPr>
            <a:picLocks noChangeAspect="1"/>
          </p:cNvPicPr>
          <p:nvPr/>
        </p:nvPicPr>
        <p:blipFill>
          <a:blip r:embed="rId2"/>
          <a:stretch>
            <a:fillRect/>
          </a:stretch>
        </p:blipFill>
        <p:spPr>
          <a:xfrm>
            <a:off x="6689830" y="4447167"/>
            <a:ext cx="2224554" cy="20193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47509" y="496323"/>
            <a:ext cx="1741269" cy="1087884"/>
            <a:chOff x="429349" y="294657"/>
            <a:chExt cx="1910403" cy="1411094"/>
          </a:xfrm>
        </p:grpSpPr>
        <p:sp>
          <p:nvSpPr>
            <p:cNvPr id="20" name="填充层"/>
            <p:cNvSpPr/>
            <p:nvPr/>
          </p:nvSpPr>
          <p:spPr bwMode="auto">
            <a:xfrm rot="257907">
              <a:off x="709517" y="347866"/>
              <a:ext cx="1601818" cy="1177309"/>
            </a:xfrm>
            <a:custGeom>
              <a:avLst/>
              <a:gdLst>
                <a:gd name="T0" fmla="*/ 224 w 739"/>
                <a:gd name="T1" fmla="*/ 11 h 474"/>
                <a:gd name="T2" fmla="*/ 308 w 739"/>
                <a:gd name="T3" fmla="*/ 11 h 474"/>
                <a:gd name="T4" fmla="*/ 372 w 739"/>
                <a:gd name="T5" fmla="*/ 10 h 474"/>
                <a:gd name="T6" fmla="*/ 429 w 739"/>
                <a:gd name="T7" fmla="*/ 13 h 474"/>
                <a:gd name="T8" fmla="*/ 485 w 739"/>
                <a:gd name="T9" fmla="*/ 11 h 474"/>
                <a:gd name="T10" fmla="*/ 557 w 739"/>
                <a:gd name="T11" fmla="*/ 3 h 474"/>
                <a:gd name="T12" fmla="*/ 568 w 739"/>
                <a:gd name="T13" fmla="*/ 3 h 474"/>
                <a:gd name="T14" fmla="*/ 613 w 739"/>
                <a:gd name="T15" fmla="*/ 10 h 474"/>
                <a:gd name="T16" fmla="*/ 627 w 739"/>
                <a:gd name="T17" fmla="*/ 12 h 474"/>
                <a:gd name="T18" fmla="*/ 667 w 739"/>
                <a:gd name="T19" fmla="*/ 16 h 474"/>
                <a:gd name="T20" fmla="*/ 717 w 739"/>
                <a:gd name="T21" fmla="*/ 23 h 474"/>
                <a:gd name="T22" fmla="*/ 726 w 739"/>
                <a:gd name="T23" fmla="*/ 30 h 474"/>
                <a:gd name="T24" fmla="*/ 734 w 739"/>
                <a:gd name="T25" fmla="*/ 43 h 474"/>
                <a:gd name="T26" fmla="*/ 728 w 739"/>
                <a:gd name="T27" fmla="*/ 63 h 474"/>
                <a:gd name="T28" fmla="*/ 711 w 739"/>
                <a:gd name="T29" fmla="*/ 121 h 474"/>
                <a:gd name="T30" fmla="*/ 707 w 739"/>
                <a:gd name="T31" fmla="*/ 130 h 474"/>
                <a:gd name="T32" fmla="*/ 703 w 739"/>
                <a:gd name="T33" fmla="*/ 140 h 474"/>
                <a:gd name="T34" fmla="*/ 702 w 739"/>
                <a:gd name="T35" fmla="*/ 154 h 474"/>
                <a:gd name="T36" fmla="*/ 700 w 739"/>
                <a:gd name="T37" fmla="*/ 203 h 474"/>
                <a:gd name="T38" fmla="*/ 702 w 739"/>
                <a:gd name="T39" fmla="*/ 228 h 474"/>
                <a:gd name="T40" fmla="*/ 702 w 739"/>
                <a:gd name="T41" fmla="*/ 270 h 474"/>
                <a:gd name="T42" fmla="*/ 706 w 739"/>
                <a:gd name="T43" fmla="*/ 285 h 474"/>
                <a:gd name="T44" fmla="*/ 708 w 739"/>
                <a:gd name="T45" fmla="*/ 371 h 474"/>
                <a:gd name="T46" fmla="*/ 708 w 739"/>
                <a:gd name="T47" fmla="*/ 384 h 474"/>
                <a:gd name="T48" fmla="*/ 705 w 739"/>
                <a:gd name="T49" fmla="*/ 429 h 474"/>
                <a:gd name="T50" fmla="*/ 696 w 739"/>
                <a:gd name="T51" fmla="*/ 464 h 474"/>
                <a:gd name="T52" fmla="*/ 658 w 739"/>
                <a:gd name="T53" fmla="*/ 469 h 474"/>
                <a:gd name="T54" fmla="*/ 649 w 739"/>
                <a:gd name="T55" fmla="*/ 468 h 474"/>
                <a:gd name="T56" fmla="*/ 588 w 739"/>
                <a:gd name="T57" fmla="*/ 459 h 474"/>
                <a:gd name="T58" fmla="*/ 574 w 739"/>
                <a:gd name="T59" fmla="*/ 458 h 474"/>
                <a:gd name="T60" fmla="*/ 554 w 739"/>
                <a:gd name="T61" fmla="*/ 456 h 474"/>
                <a:gd name="T62" fmla="*/ 464 w 739"/>
                <a:gd name="T63" fmla="*/ 451 h 474"/>
                <a:gd name="T64" fmla="*/ 407 w 739"/>
                <a:gd name="T65" fmla="*/ 447 h 474"/>
                <a:gd name="T66" fmla="*/ 377 w 739"/>
                <a:gd name="T67" fmla="*/ 437 h 474"/>
                <a:gd name="T68" fmla="*/ 317 w 739"/>
                <a:gd name="T69" fmla="*/ 320 h 474"/>
                <a:gd name="T70" fmla="*/ 33 w 739"/>
                <a:gd name="T71" fmla="*/ 96 h 474"/>
                <a:gd name="T72" fmla="*/ 7 w 739"/>
                <a:gd name="T73" fmla="*/ 1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9" h="474">
                  <a:moveTo>
                    <a:pt x="7" y="14"/>
                  </a:moveTo>
                  <a:cubicBezTo>
                    <a:pt x="80" y="11"/>
                    <a:pt x="152" y="11"/>
                    <a:pt x="224" y="11"/>
                  </a:cubicBezTo>
                  <a:cubicBezTo>
                    <a:pt x="239" y="10"/>
                    <a:pt x="253" y="10"/>
                    <a:pt x="268" y="10"/>
                  </a:cubicBezTo>
                  <a:cubicBezTo>
                    <a:pt x="281" y="10"/>
                    <a:pt x="295" y="10"/>
                    <a:pt x="308" y="11"/>
                  </a:cubicBezTo>
                  <a:cubicBezTo>
                    <a:pt x="319" y="11"/>
                    <a:pt x="330" y="11"/>
                    <a:pt x="340" y="10"/>
                  </a:cubicBezTo>
                  <a:cubicBezTo>
                    <a:pt x="351" y="10"/>
                    <a:pt x="361" y="10"/>
                    <a:pt x="372" y="10"/>
                  </a:cubicBezTo>
                  <a:cubicBezTo>
                    <a:pt x="381" y="10"/>
                    <a:pt x="391" y="10"/>
                    <a:pt x="401" y="11"/>
                  </a:cubicBezTo>
                  <a:cubicBezTo>
                    <a:pt x="410" y="11"/>
                    <a:pt x="420" y="12"/>
                    <a:pt x="429" y="13"/>
                  </a:cubicBezTo>
                  <a:cubicBezTo>
                    <a:pt x="446" y="14"/>
                    <a:pt x="462" y="13"/>
                    <a:pt x="478" y="12"/>
                  </a:cubicBezTo>
                  <a:cubicBezTo>
                    <a:pt x="480" y="11"/>
                    <a:pt x="482" y="11"/>
                    <a:pt x="485" y="11"/>
                  </a:cubicBezTo>
                  <a:cubicBezTo>
                    <a:pt x="496" y="11"/>
                    <a:pt x="506" y="10"/>
                    <a:pt x="517" y="9"/>
                  </a:cubicBezTo>
                  <a:cubicBezTo>
                    <a:pt x="531" y="7"/>
                    <a:pt x="543" y="5"/>
                    <a:pt x="557" y="3"/>
                  </a:cubicBezTo>
                  <a:cubicBezTo>
                    <a:pt x="559" y="3"/>
                    <a:pt x="561" y="3"/>
                    <a:pt x="563" y="3"/>
                  </a:cubicBezTo>
                  <a:cubicBezTo>
                    <a:pt x="565" y="3"/>
                    <a:pt x="567" y="3"/>
                    <a:pt x="568" y="3"/>
                  </a:cubicBezTo>
                  <a:cubicBezTo>
                    <a:pt x="582" y="0"/>
                    <a:pt x="596" y="4"/>
                    <a:pt x="608" y="9"/>
                  </a:cubicBezTo>
                  <a:cubicBezTo>
                    <a:pt x="610" y="9"/>
                    <a:pt x="611" y="9"/>
                    <a:pt x="613" y="10"/>
                  </a:cubicBezTo>
                  <a:cubicBezTo>
                    <a:pt x="615" y="11"/>
                    <a:pt x="618" y="11"/>
                    <a:pt x="620" y="11"/>
                  </a:cubicBezTo>
                  <a:cubicBezTo>
                    <a:pt x="623" y="11"/>
                    <a:pt x="625" y="11"/>
                    <a:pt x="627" y="12"/>
                  </a:cubicBezTo>
                  <a:cubicBezTo>
                    <a:pt x="638" y="13"/>
                    <a:pt x="649" y="14"/>
                    <a:pt x="660" y="16"/>
                  </a:cubicBezTo>
                  <a:cubicBezTo>
                    <a:pt x="663" y="16"/>
                    <a:pt x="665" y="16"/>
                    <a:pt x="667" y="16"/>
                  </a:cubicBezTo>
                  <a:cubicBezTo>
                    <a:pt x="678" y="18"/>
                    <a:pt x="689" y="21"/>
                    <a:pt x="700" y="21"/>
                  </a:cubicBezTo>
                  <a:cubicBezTo>
                    <a:pt x="706" y="22"/>
                    <a:pt x="711" y="22"/>
                    <a:pt x="717" y="23"/>
                  </a:cubicBezTo>
                  <a:cubicBezTo>
                    <a:pt x="719" y="23"/>
                    <a:pt x="723" y="23"/>
                    <a:pt x="725" y="24"/>
                  </a:cubicBezTo>
                  <a:cubicBezTo>
                    <a:pt x="729" y="28"/>
                    <a:pt x="726" y="26"/>
                    <a:pt x="726" y="30"/>
                  </a:cubicBezTo>
                  <a:cubicBezTo>
                    <a:pt x="726" y="33"/>
                    <a:pt x="724" y="34"/>
                    <a:pt x="726" y="37"/>
                  </a:cubicBezTo>
                  <a:cubicBezTo>
                    <a:pt x="727" y="40"/>
                    <a:pt x="732" y="41"/>
                    <a:pt x="734" y="43"/>
                  </a:cubicBezTo>
                  <a:cubicBezTo>
                    <a:pt x="739" y="49"/>
                    <a:pt x="737" y="54"/>
                    <a:pt x="732" y="60"/>
                  </a:cubicBezTo>
                  <a:cubicBezTo>
                    <a:pt x="731" y="61"/>
                    <a:pt x="730" y="62"/>
                    <a:pt x="728" y="63"/>
                  </a:cubicBezTo>
                  <a:cubicBezTo>
                    <a:pt x="723" y="66"/>
                    <a:pt x="717" y="71"/>
                    <a:pt x="720" y="78"/>
                  </a:cubicBezTo>
                  <a:cubicBezTo>
                    <a:pt x="725" y="93"/>
                    <a:pt x="721" y="108"/>
                    <a:pt x="711" y="121"/>
                  </a:cubicBezTo>
                  <a:cubicBezTo>
                    <a:pt x="710" y="122"/>
                    <a:pt x="709" y="124"/>
                    <a:pt x="709" y="126"/>
                  </a:cubicBezTo>
                  <a:cubicBezTo>
                    <a:pt x="708" y="127"/>
                    <a:pt x="707" y="128"/>
                    <a:pt x="707" y="130"/>
                  </a:cubicBezTo>
                  <a:cubicBezTo>
                    <a:pt x="706" y="131"/>
                    <a:pt x="706" y="133"/>
                    <a:pt x="705" y="135"/>
                  </a:cubicBezTo>
                  <a:cubicBezTo>
                    <a:pt x="704" y="137"/>
                    <a:pt x="704" y="138"/>
                    <a:pt x="703" y="140"/>
                  </a:cubicBezTo>
                  <a:cubicBezTo>
                    <a:pt x="703" y="142"/>
                    <a:pt x="703" y="145"/>
                    <a:pt x="702" y="147"/>
                  </a:cubicBezTo>
                  <a:cubicBezTo>
                    <a:pt x="702" y="149"/>
                    <a:pt x="702" y="152"/>
                    <a:pt x="702" y="154"/>
                  </a:cubicBezTo>
                  <a:cubicBezTo>
                    <a:pt x="702" y="156"/>
                    <a:pt x="702" y="158"/>
                    <a:pt x="701" y="160"/>
                  </a:cubicBezTo>
                  <a:cubicBezTo>
                    <a:pt x="701" y="175"/>
                    <a:pt x="700" y="189"/>
                    <a:pt x="700" y="203"/>
                  </a:cubicBezTo>
                  <a:cubicBezTo>
                    <a:pt x="701" y="205"/>
                    <a:pt x="701" y="206"/>
                    <a:pt x="701" y="208"/>
                  </a:cubicBezTo>
                  <a:cubicBezTo>
                    <a:pt x="701" y="215"/>
                    <a:pt x="702" y="221"/>
                    <a:pt x="702" y="228"/>
                  </a:cubicBezTo>
                  <a:cubicBezTo>
                    <a:pt x="702" y="239"/>
                    <a:pt x="700" y="251"/>
                    <a:pt x="701" y="263"/>
                  </a:cubicBezTo>
                  <a:cubicBezTo>
                    <a:pt x="701" y="266"/>
                    <a:pt x="701" y="268"/>
                    <a:pt x="702" y="270"/>
                  </a:cubicBezTo>
                  <a:cubicBezTo>
                    <a:pt x="702" y="273"/>
                    <a:pt x="703" y="276"/>
                    <a:pt x="704" y="279"/>
                  </a:cubicBezTo>
                  <a:cubicBezTo>
                    <a:pt x="704" y="281"/>
                    <a:pt x="705" y="283"/>
                    <a:pt x="706" y="285"/>
                  </a:cubicBezTo>
                  <a:cubicBezTo>
                    <a:pt x="710" y="297"/>
                    <a:pt x="714" y="308"/>
                    <a:pt x="713" y="320"/>
                  </a:cubicBezTo>
                  <a:cubicBezTo>
                    <a:pt x="711" y="337"/>
                    <a:pt x="707" y="354"/>
                    <a:pt x="708" y="371"/>
                  </a:cubicBezTo>
                  <a:cubicBezTo>
                    <a:pt x="708" y="373"/>
                    <a:pt x="708" y="376"/>
                    <a:pt x="708" y="378"/>
                  </a:cubicBezTo>
                  <a:cubicBezTo>
                    <a:pt x="708" y="380"/>
                    <a:pt x="708" y="382"/>
                    <a:pt x="708" y="384"/>
                  </a:cubicBezTo>
                  <a:cubicBezTo>
                    <a:pt x="708" y="387"/>
                    <a:pt x="708" y="390"/>
                    <a:pt x="708" y="392"/>
                  </a:cubicBezTo>
                  <a:cubicBezTo>
                    <a:pt x="708" y="405"/>
                    <a:pt x="708" y="417"/>
                    <a:pt x="705" y="429"/>
                  </a:cubicBezTo>
                  <a:cubicBezTo>
                    <a:pt x="704" y="438"/>
                    <a:pt x="702" y="446"/>
                    <a:pt x="700" y="455"/>
                  </a:cubicBezTo>
                  <a:cubicBezTo>
                    <a:pt x="700" y="459"/>
                    <a:pt x="698" y="461"/>
                    <a:pt x="696" y="464"/>
                  </a:cubicBezTo>
                  <a:cubicBezTo>
                    <a:pt x="694" y="465"/>
                    <a:pt x="692" y="467"/>
                    <a:pt x="691" y="468"/>
                  </a:cubicBezTo>
                  <a:cubicBezTo>
                    <a:pt x="681" y="474"/>
                    <a:pt x="668" y="474"/>
                    <a:pt x="658" y="469"/>
                  </a:cubicBezTo>
                  <a:cubicBezTo>
                    <a:pt x="656" y="469"/>
                    <a:pt x="655" y="469"/>
                    <a:pt x="653" y="468"/>
                  </a:cubicBezTo>
                  <a:cubicBezTo>
                    <a:pt x="652" y="468"/>
                    <a:pt x="650" y="468"/>
                    <a:pt x="649" y="468"/>
                  </a:cubicBezTo>
                  <a:cubicBezTo>
                    <a:pt x="647" y="467"/>
                    <a:pt x="646" y="467"/>
                    <a:pt x="645" y="467"/>
                  </a:cubicBezTo>
                  <a:cubicBezTo>
                    <a:pt x="627" y="458"/>
                    <a:pt x="607" y="458"/>
                    <a:pt x="588" y="459"/>
                  </a:cubicBezTo>
                  <a:cubicBezTo>
                    <a:pt x="585" y="459"/>
                    <a:pt x="583" y="459"/>
                    <a:pt x="581" y="459"/>
                  </a:cubicBezTo>
                  <a:cubicBezTo>
                    <a:pt x="579" y="458"/>
                    <a:pt x="577" y="458"/>
                    <a:pt x="574" y="458"/>
                  </a:cubicBezTo>
                  <a:cubicBezTo>
                    <a:pt x="572" y="458"/>
                    <a:pt x="570" y="458"/>
                    <a:pt x="568" y="458"/>
                  </a:cubicBezTo>
                  <a:cubicBezTo>
                    <a:pt x="563" y="457"/>
                    <a:pt x="559" y="457"/>
                    <a:pt x="554" y="456"/>
                  </a:cubicBezTo>
                  <a:cubicBezTo>
                    <a:pt x="535" y="455"/>
                    <a:pt x="515" y="453"/>
                    <a:pt x="496" y="451"/>
                  </a:cubicBezTo>
                  <a:cubicBezTo>
                    <a:pt x="485" y="450"/>
                    <a:pt x="475" y="451"/>
                    <a:pt x="464" y="451"/>
                  </a:cubicBezTo>
                  <a:cubicBezTo>
                    <a:pt x="449" y="451"/>
                    <a:pt x="434" y="450"/>
                    <a:pt x="419" y="451"/>
                  </a:cubicBezTo>
                  <a:cubicBezTo>
                    <a:pt x="415" y="451"/>
                    <a:pt x="411" y="449"/>
                    <a:pt x="407" y="447"/>
                  </a:cubicBezTo>
                  <a:cubicBezTo>
                    <a:pt x="405" y="446"/>
                    <a:pt x="398" y="444"/>
                    <a:pt x="391" y="442"/>
                  </a:cubicBezTo>
                  <a:cubicBezTo>
                    <a:pt x="384" y="440"/>
                    <a:pt x="377" y="438"/>
                    <a:pt x="377" y="437"/>
                  </a:cubicBezTo>
                  <a:cubicBezTo>
                    <a:pt x="377" y="437"/>
                    <a:pt x="362" y="408"/>
                    <a:pt x="341" y="366"/>
                  </a:cubicBezTo>
                  <a:cubicBezTo>
                    <a:pt x="334" y="352"/>
                    <a:pt x="326" y="336"/>
                    <a:pt x="317" y="320"/>
                  </a:cubicBezTo>
                  <a:cubicBezTo>
                    <a:pt x="294" y="267"/>
                    <a:pt x="251" y="228"/>
                    <a:pt x="200" y="198"/>
                  </a:cubicBezTo>
                  <a:cubicBezTo>
                    <a:pt x="142" y="164"/>
                    <a:pt x="87" y="137"/>
                    <a:pt x="33" y="96"/>
                  </a:cubicBezTo>
                  <a:cubicBezTo>
                    <a:pt x="15" y="83"/>
                    <a:pt x="2" y="65"/>
                    <a:pt x="0" y="44"/>
                  </a:cubicBezTo>
                  <a:cubicBezTo>
                    <a:pt x="2" y="25"/>
                    <a:pt x="7" y="14"/>
                    <a:pt x="7" y="14"/>
                  </a:cubicBezTo>
                  <a:close/>
                </a:path>
              </a:pathLst>
            </a:custGeom>
            <a:solidFill>
              <a:srgbClr val="287ED3"/>
            </a:solidFill>
            <a:ln>
              <a:noFill/>
            </a:ln>
          </p:spPr>
          <p:txBody>
            <a:bodyPr vert="horz" wrap="square" lIns="91440" tIns="45720" rIns="91440" bIns="45720" numCol="1" anchor="t" anchorCtr="0" compatLnSpc="1"/>
            <a:lstStyle/>
            <a:p>
              <a:pPr algn="r"/>
              <a:r>
                <a:rPr lang="zh-CN" altLang="en-US" sz="4000" b="1" dirty="0">
                  <a:latin typeface="微软雅黑" panose="020B0503020204020204" pitchFamily="34" charset="-122"/>
                  <a:ea typeface="微软雅黑" panose="020B0503020204020204" pitchFamily="34" charset="-122"/>
                </a:rPr>
                <a:t>目录</a:t>
              </a:r>
              <a:endParaRPr lang="zh-CN" altLang="en-US" sz="4000" b="1" dirty="0">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cstate="print">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rot="240000">
              <a:off x="429349" y="294657"/>
              <a:ext cx="1910403" cy="1411094"/>
            </a:xfrm>
            <a:prstGeom prst="rect">
              <a:avLst/>
            </a:prstGeom>
            <a:ln>
              <a:noFill/>
            </a:ln>
            <a:effectLst>
              <a:outerShdw blurRad="292100" dist="139700" dir="2700000" algn="tl" rotWithShape="0">
                <a:srgbClr val="333333">
                  <a:alpha val="65000"/>
                </a:srgbClr>
              </a:outerShdw>
            </a:effectLst>
          </p:spPr>
        </p:pic>
      </p:grpSp>
      <p:grpSp>
        <p:nvGrpSpPr>
          <p:cNvPr id="7" name="组合 6"/>
          <p:cNvGrpSpPr/>
          <p:nvPr/>
        </p:nvGrpSpPr>
        <p:grpSpPr>
          <a:xfrm>
            <a:off x="1842135" y="1693816"/>
            <a:ext cx="6615430" cy="717550"/>
            <a:chOff x="1842135" y="1863090"/>
            <a:chExt cx="6615430" cy="717550"/>
          </a:xfrm>
        </p:grpSpPr>
        <p:sp>
          <p:nvSpPr>
            <p:cNvPr id="31" name="矩形 30"/>
            <p:cNvSpPr/>
            <p:nvPr/>
          </p:nvSpPr>
          <p:spPr>
            <a:xfrm>
              <a:off x="2543575" y="1965970"/>
              <a:ext cx="5913990" cy="511718"/>
            </a:xfrm>
            <a:prstGeom prst="rect">
              <a:avLst/>
            </a:prstGeom>
            <a:gradFill>
              <a:gsLst>
                <a:gs pos="0">
                  <a:srgbClr val="BFBFBF"/>
                </a:gs>
                <a:gs pos="100000">
                  <a:srgbClr val="BFBFBF">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842135" y="1863090"/>
              <a:ext cx="701675" cy="717550"/>
            </a:xfrm>
            <a:prstGeom prst="ellipse">
              <a:avLst/>
            </a:prstGeom>
            <a:solidFill>
              <a:srgbClr val="BFBFBF"/>
            </a:solidFill>
            <a:ln w="76200">
              <a:solidFill>
                <a:srgbClr val="287ED3"/>
              </a:solidFill>
            </a:ln>
            <a:effectLst>
              <a:innerShdw blurRad="330200" dist="254000" dir="18900000">
                <a:prstClr val="black">
                  <a:alpha val="5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rgbClr val="287ED3"/>
                  </a:solidFill>
                </a:rPr>
                <a:t>1</a:t>
              </a:r>
              <a:endParaRPr lang="zh-CN" altLang="en-US" sz="4400" b="1" dirty="0">
                <a:solidFill>
                  <a:srgbClr val="287ED3"/>
                </a:solidFill>
              </a:endParaRPr>
            </a:p>
          </p:txBody>
        </p:sp>
        <p:sp>
          <p:nvSpPr>
            <p:cNvPr id="40" name="文本框 39"/>
            <p:cNvSpPr txBox="1"/>
            <p:nvPr/>
          </p:nvSpPr>
          <p:spPr>
            <a:xfrm>
              <a:off x="3302000" y="1954504"/>
              <a:ext cx="3175000" cy="523220"/>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研究背景</a:t>
              </a:r>
              <a:endParaRPr lang="zh-CN" altLang="en-US" sz="2800" dirty="0">
                <a:latin typeface="楷体" panose="02010609060101010101" pitchFamily="49" charset="-122"/>
                <a:ea typeface="楷体" panose="02010609060101010101" pitchFamily="49" charset="-122"/>
              </a:endParaRPr>
            </a:p>
          </p:txBody>
        </p:sp>
      </p:grpSp>
      <p:grpSp>
        <p:nvGrpSpPr>
          <p:cNvPr id="8" name="组合 7"/>
          <p:cNvGrpSpPr/>
          <p:nvPr/>
        </p:nvGrpSpPr>
        <p:grpSpPr>
          <a:xfrm>
            <a:off x="1819910" y="2769870"/>
            <a:ext cx="6637973" cy="764540"/>
            <a:chOff x="1819910" y="2769870"/>
            <a:chExt cx="6637973" cy="764540"/>
          </a:xfrm>
        </p:grpSpPr>
        <p:sp>
          <p:nvSpPr>
            <p:cNvPr id="33" name="矩形 32"/>
            <p:cNvSpPr/>
            <p:nvPr/>
          </p:nvSpPr>
          <p:spPr>
            <a:xfrm>
              <a:off x="2543893" y="2895963"/>
              <a:ext cx="5913990" cy="511718"/>
            </a:xfrm>
            <a:prstGeom prst="rect">
              <a:avLst/>
            </a:prstGeom>
            <a:gradFill>
              <a:gsLst>
                <a:gs pos="0">
                  <a:srgbClr val="BFBFBF"/>
                </a:gs>
                <a:gs pos="100000">
                  <a:srgbClr val="BFBFBF">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819910" y="2769870"/>
              <a:ext cx="723900" cy="764540"/>
            </a:xfrm>
            <a:prstGeom prst="ellipse">
              <a:avLst/>
            </a:prstGeom>
            <a:solidFill>
              <a:srgbClr val="BFBFBF"/>
            </a:solidFill>
            <a:ln w="76200">
              <a:solidFill>
                <a:srgbClr val="287ED3"/>
              </a:solidFill>
            </a:ln>
            <a:effectLst>
              <a:innerShdw blurRad="330200" dist="254000" dir="18900000">
                <a:prstClr val="black">
                  <a:alpha val="5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rgbClr val="287ED3"/>
                  </a:solidFill>
                </a:rPr>
                <a:t>2</a:t>
              </a:r>
              <a:endParaRPr lang="zh-CN" altLang="en-US" sz="4400" b="1" dirty="0">
                <a:solidFill>
                  <a:srgbClr val="287ED3"/>
                </a:solidFill>
              </a:endParaRPr>
            </a:p>
          </p:txBody>
        </p:sp>
        <p:sp>
          <p:nvSpPr>
            <p:cNvPr id="41" name="文本框 40"/>
            <p:cNvSpPr txBox="1"/>
            <p:nvPr/>
          </p:nvSpPr>
          <p:spPr>
            <a:xfrm>
              <a:off x="3335020" y="2895963"/>
              <a:ext cx="3175000" cy="523220"/>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研究现状</a:t>
              </a:r>
              <a:endParaRPr lang="zh-CN" altLang="en-US" sz="2800" dirty="0">
                <a:latin typeface="楷体" panose="02010609060101010101" pitchFamily="49" charset="-122"/>
                <a:ea typeface="楷体" panose="02010609060101010101" pitchFamily="49" charset="-122"/>
              </a:endParaRPr>
            </a:p>
          </p:txBody>
        </p:sp>
      </p:grpSp>
      <p:grpSp>
        <p:nvGrpSpPr>
          <p:cNvPr id="9" name="组合 8"/>
          <p:cNvGrpSpPr/>
          <p:nvPr/>
        </p:nvGrpSpPr>
        <p:grpSpPr>
          <a:xfrm>
            <a:off x="1819910" y="3952092"/>
            <a:ext cx="6652895" cy="743585"/>
            <a:chOff x="1804670" y="3669030"/>
            <a:chExt cx="6652895" cy="743585"/>
          </a:xfrm>
        </p:grpSpPr>
        <p:sp>
          <p:nvSpPr>
            <p:cNvPr id="35" name="矩形 34"/>
            <p:cNvSpPr/>
            <p:nvPr/>
          </p:nvSpPr>
          <p:spPr>
            <a:xfrm>
              <a:off x="2543575" y="3784682"/>
              <a:ext cx="5913990" cy="511718"/>
            </a:xfrm>
            <a:prstGeom prst="rect">
              <a:avLst/>
            </a:prstGeom>
            <a:gradFill>
              <a:gsLst>
                <a:gs pos="0">
                  <a:srgbClr val="BFBFBF"/>
                </a:gs>
                <a:gs pos="100000">
                  <a:srgbClr val="BFBFBF">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804670" y="3669030"/>
              <a:ext cx="739140" cy="743585"/>
            </a:xfrm>
            <a:prstGeom prst="ellipse">
              <a:avLst/>
            </a:prstGeom>
            <a:solidFill>
              <a:srgbClr val="BFBFBF"/>
            </a:solidFill>
            <a:ln w="76200">
              <a:solidFill>
                <a:srgbClr val="287ED3"/>
              </a:solidFill>
            </a:ln>
            <a:effectLst>
              <a:innerShdw blurRad="330200" dist="254000" dir="18900000">
                <a:prstClr val="black">
                  <a:alpha val="5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rgbClr val="287ED3"/>
                  </a:solidFill>
                </a:rPr>
                <a:t>3</a:t>
              </a:r>
              <a:endParaRPr lang="zh-CN" altLang="en-US" sz="4400" b="1" dirty="0">
                <a:solidFill>
                  <a:srgbClr val="287ED3"/>
                </a:solidFill>
              </a:endParaRPr>
            </a:p>
          </p:txBody>
        </p:sp>
        <p:sp>
          <p:nvSpPr>
            <p:cNvPr id="42" name="文本框 41"/>
            <p:cNvSpPr txBox="1"/>
            <p:nvPr/>
          </p:nvSpPr>
          <p:spPr>
            <a:xfrm>
              <a:off x="3302000" y="3766185"/>
              <a:ext cx="3510915" cy="523220"/>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研究内容</a:t>
              </a:r>
              <a:endParaRPr lang="zh-CN" altLang="en-US" sz="2800" dirty="0">
                <a:latin typeface="楷体" panose="02010609060101010101" pitchFamily="49" charset="-122"/>
                <a:ea typeface="楷体" panose="02010609060101010101" pitchFamily="49" charset="-122"/>
              </a:endParaRPr>
            </a:p>
          </p:txBody>
        </p:sp>
      </p:grpSp>
      <p:grpSp>
        <p:nvGrpSpPr>
          <p:cNvPr id="10" name="组合 9"/>
          <p:cNvGrpSpPr/>
          <p:nvPr/>
        </p:nvGrpSpPr>
        <p:grpSpPr>
          <a:xfrm>
            <a:off x="1842135" y="5133868"/>
            <a:ext cx="6652895" cy="755015"/>
            <a:chOff x="1804670" y="4535170"/>
            <a:chExt cx="6652895" cy="755015"/>
          </a:xfrm>
        </p:grpSpPr>
        <p:sp>
          <p:nvSpPr>
            <p:cNvPr id="2" name="椭圆 1"/>
            <p:cNvSpPr/>
            <p:nvPr/>
          </p:nvSpPr>
          <p:spPr>
            <a:xfrm>
              <a:off x="1804670" y="4535170"/>
              <a:ext cx="720090" cy="755015"/>
            </a:xfrm>
            <a:prstGeom prst="ellipse">
              <a:avLst/>
            </a:prstGeom>
            <a:solidFill>
              <a:srgbClr val="BFBFBF"/>
            </a:solidFill>
            <a:ln w="76200">
              <a:solidFill>
                <a:srgbClr val="287ED3"/>
              </a:solidFill>
            </a:ln>
            <a:effectLst>
              <a:innerShdw blurRad="330200" dist="254000" dir="18900000">
                <a:prstClr val="black">
                  <a:alpha val="5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rgbClr val="287ED3"/>
                  </a:solidFill>
                </a:rPr>
                <a:t>4</a:t>
              </a:r>
              <a:endParaRPr lang="zh-CN" altLang="en-US" sz="4400" b="1" dirty="0">
                <a:solidFill>
                  <a:srgbClr val="287ED3"/>
                </a:solidFill>
              </a:endParaRPr>
            </a:p>
          </p:txBody>
        </p:sp>
        <p:sp>
          <p:nvSpPr>
            <p:cNvPr id="3" name="矩形 2"/>
            <p:cNvSpPr/>
            <p:nvPr/>
          </p:nvSpPr>
          <p:spPr>
            <a:xfrm>
              <a:off x="2543575" y="4675587"/>
              <a:ext cx="5913990" cy="511718"/>
            </a:xfrm>
            <a:prstGeom prst="rect">
              <a:avLst/>
            </a:prstGeom>
            <a:gradFill>
              <a:gsLst>
                <a:gs pos="0">
                  <a:srgbClr val="BFBFBF"/>
                </a:gs>
                <a:gs pos="100000">
                  <a:srgbClr val="BFBFBF">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335020" y="4638675"/>
              <a:ext cx="3444875" cy="523220"/>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研究方案</a:t>
              </a:r>
              <a:endParaRPr lang="zh-CN" altLang="en-US" sz="2800" dirty="0">
                <a:latin typeface="楷体" panose="02010609060101010101" pitchFamily="49" charset="-122"/>
                <a:ea typeface="楷体" panose="02010609060101010101" pitchFamily="49"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199649" y="2948384"/>
            <a:ext cx="4479195" cy="3380508"/>
          </a:xfrm>
          <a:prstGeom prst="rect">
            <a:avLst/>
          </a:prstGeom>
        </p:spPr>
      </p:pic>
      <p:pic>
        <p:nvPicPr>
          <p:cNvPr id="2" name="图片 1"/>
          <p:cNvPicPr>
            <a:picLocks noChangeAspect="1"/>
          </p:cNvPicPr>
          <p:nvPr/>
        </p:nvPicPr>
        <p:blipFill>
          <a:blip r:embed="rId2"/>
          <a:stretch>
            <a:fillRect/>
          </a:stretch>
        </p:blipFill>
        <p:spPr>
          <a:xfrm>
            <a:off x="0" y="18421"/>
            <a:ext cx="1382233" cy="1278751"/>
          </a:xfrm>
          <a:prstGeom prst="rect">
            <a:avLst/>
          </a:prstGeom>
        </p:spPr>
      </p:pic>
      <p:sp>
        <p:nvSpPr>
          <p:cNvPr id="3" name="文本框 2"/>
          <p:cNvSpPr txBox="1"/>
          <p:nvPr/>
        </p:nvSpPr>
        <p:spPr>
          <a:xfrm>
            <a:off x="1382233" y="404657"/>
            <a:ext cx="5664200" cy="523220"/>
          </a:xfrm>
          <a:prstGeom prst="rect">
            <a:avLst/>
          </a:prstGeom>
          <a:noFill/>
        </p:spPr>
        <p:txBody>
          <a:bodyPr wrap="square" rtlCol="0">
            <a:spAutoFit/>
          </a:bodyPr>
          <a:lstStyle/>
          <a:p>
            <a:r>
              <a:rPr lang="en-US" altLang="zh-CN" sz="2800" b="1" dirty="0">
                <a:latin typeface="SimSun" panose="02010600030101010101" pitchFamily="2" charset="-122"/>
                <a:ea typeface="SimSun" panose="02010600030101010101" pitchFamily="2" charset="-122"/>
              </a:rPr>
              <a:t>STDP</a:t>
            </a:r>
            <a:r>
              <a:rPr lang="zh-CN" altLang="en-US" sz="2800" b="1" dirty="0">
                <a:latin typeface="SimSun" panose="02010600030101010101" pitchFamily="2" charset="-122"/>
                <a:ea typeface="SimSun" panose="02010600030101010101" pitchFamily="2" charset="-122"/>
              </a:rPr>
              <a:t>突触可塑性</a:t>
            </a:r>
            <a:endParaRPr lang="zh-CN" altLang="en-US" sz="2800" b="1" dirty="0">
              <a:latin typeface="SimSun" panose="02010600030101010101" pitchFamily="2" charset="-122"/>
              <a:ea typeface="SimSun" panose="02010600030101010101" pitchFamily="2" charset="-122"/>
            </a:endParaRPr>
          </a:p>
        </p:txBody>
      </p:sp>
      <p:cxnSp>
        <p:nvCxnSpPr>
          <p:cNvPr id="7" name="直接连接符 6"/>
          <p:cNvCxnSpPr/>
          <p:nvPr/>
        </p:nvCxnSpPr>
        <p:spPr>
          <a:xfrm>
            <a:off x="1169581" y="913779"/>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5" name="直接连接符 4"/>
          <p:cNvCxnSpPr/>
          <p:nvPr/>
        </p:nvCxnSpPr>
        <p:spPr>
          <a:xfrm>
            <a:off x="1084521" y="6453342"/>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9" name="图片 8"/>
          <p:cNvPicPr>
            <a:picLocks noChangeAspect="1"/>
          </p:cNvPicPr>
          <p:nvPr/>
        </p:nvPicPr>
        <p:blipFill>
          <a:blip r:embed="rId3"/>
          <a:stretch>
            <a:fillRect/>
          </a:stretch>
        </p:blipFill>
        <p:spPr>
          <a:xfrm>
            <a:off x="6112794" y="3642362"/>
            <a:ext cx="2031745" cy="2562079"/>
          </a:xfrm>
          <a:prstGeom prst="rect">
            <a:avLst/>
          </a:prstGeom>
        </p:spPr>
      </p:pic>
      <p:sp>
        <p:nvSpPr>
          <p:cNvPr id="10" name="文本框 9"/>
          <p:cNvSpPr txBox="1"/>
          <p:nvPr/>
        </p:nvSpPr>
        <p:spPr>
          <a:xfrm>
            <a:off x="867899" y="908057"/>
            <a:ext cx="7853474" cy="2345835"/>
          </a:xfrm>
          <a:prstGeom prst="rect">
            <a:avLst/>
          </a:prstGeom>
          <a:noFill/>
        </p:spPr>
        <p:txBody>
          <a:bodyPr wrap="square" rtlCol="0">
            <a:spAutoFit/>
          </a:bodyPr>
          <a:lstStyle/>
          <a:p>
            <a:pPr>
              <a:lnSpc>
                <a:spcPct val="150000"/>
              </a:lnSpc>
            </a:pPr>
            <a:r>
              <a:rPr lang="zh-CN" altLang="en-US" dirty="0">
                <a:latin typeface="楷体" panose="02010609060101010101" pitchFamily="49" charset="-122"/>
                <a:ea typeface="楷体" panose="02010609060101010101" pitchFamily="49" charset="-122"/>
              </a:rPr>
              <a:t>   </a:t>
            </a:r>
            <a:r>
              <a:rPr lang="zh-CN" altLang="en-US" sz="2000" dirty="0">
                <a:solidFill>
                  <a:srgbClr val="7030A0"/>
                </a:solidFill>
                <a:latin typeface="楷体" panose="02010609060101010101" pitchFamily="49" charset="-122"/>
                <a:ea typeface="楷体" panose="02010609060101010101" pitchFamily="49" charset="-122"/>
              </a:rPr>
              <a:t>突触</a:t>
            </a:r>
            <a:r>
              <a:rPr lang="zh-CN" altLang="en-US" dirty="0">
                <a:latin typeface="楷体" panose="02010609060101010101" pitchFamily="49" charset="-122"/>
                <a:ea typeface="楷体" panose="02010609060101010101" pitchFamily="49" charset="-122"/>
              </a:rPr>
              <a:t>是两个神经元通信的关键接触结构，它受机体内外刺激的变化而不断改变、重塑其连接强度以满足机体各方面的需要。脑神经回路中突触的连接权值具有高度的敏感性和多种形式的学习功能，称之为突触可塑性。按时程的长短可以分为短时程可塑性和长时程可塑性</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主要包括</a:t>
            </a:r>
            <a:r>
              <a:rPr lang="en-US" altLang="zh-CN" dirty="0">
                <a:latin typeface="楷体" panose="02010609060101010101" pitchFamily="49" charset="-122"/>
                <a:ea typeface="楷体" panose="02010609060101010101" pitchFamily="49" charset="-122"/>
              </a:rPr>
              <a:t>LTP</a:t>
            </a:r>
            <a:r>
              <a:rPr lang="zh-CN" altLang="en-US" dirty="0">
                <a:latin typeface="楷体" panose="02010609060101010101" pitchFamily="49" charset="-122"/>
                <a:ea typeface="楷体" panose="02010609060101010101" pitchFamily="49" charset="-122"/>
              </a:rPr>
              <a:t>和</a:t>
            </a:r>
            <a:r>
              <a:rPr lang="en-US" altLang="zh-CN" dirty="0">
                <a:latin typeface="楷体" panose="02010609060101010101" pitchFamily="49" charset="-122"/>
                <a:ea typeface="楷体" panose="02010609060101010101" pitchFamily="49" charset="-122"/>
              </a:rPr>
              <a:t>LTD)</a:t>
            </a:r>
            <a:r>
              <a:rPr lang="zh-CN" altLang="en-US" dirty="0">
                <a:latin typeface="楷体" panose="02010609060101010101" pitchFamily="49" charset="-122"/>
                <a:ea typeface="楷体" panose="02010609060101010101" pitchFamily="49" charset="-122"/>
              </a:rPr>
              <a:t>。 </a:t>
            </a:r>
            <a:br>
              <a:rPr lang="zh-CN" altLang="en-US" sz="2800" dirty="0"/>
            </a:br>
            <a:endParaRPr lang="zh-CN" altLang="en-US" sz="2800" b="1" dirty="0">
              <a:latin typeface="SimSun" panose="02010600030101010101" pitchFamily="2" charset="-122"/>
              <a:ea typeface="SimSun"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8421"/>
            <a:ext cx="1382233" cy="1278751"/>
          </a:xfrm>
          <a:prstGeom prst="rect">
            <a:avLst/>
          </a:prstGeom>
        </p:spPr>
      </p:pic>
      <p:sp>
        <p:nvSpPr>
          <p:cNvPr id="3" name="文本框 2"/>
          <p:cNvSpPr txBox="1"/>
          <p:nvPr/>
        </p:nvSpPr>
        <p:spPr>
          <a:xfrm>
            <a:off x="1382233" y="404657"/>
            <a:ext cx="5664200" cy="523220"/>
          </a:xfrm>
          <a:prstGeom prst="rect">
            <a:avLst/>
          </a:prstGeom>
          <a:noFill/>
        </p:spPr>
        <p:txBody>
          <a:bodyPr wrap="square" rtlCol="0">
            <a:spAutoFit/>
          </a:bodyPr>
          <a:lstStyle/>
          <a:p>
            <a:r>
              <a:rPr lang="en-US" altLang="zh-CN" sz="2800" b="1" dirty="0">
                <a:latin typeface="SimSun" panose="02010600030101010101" pitchFamily="2" charset="-122"/>
              </a:rPr>
              <a:t>STDP</a:t>
            </a:r>
            <a:r>
              <a:rPr lang="zh-CN" altLang="en-US" sz="2800" b="1" dirty="0">
                <a:latin typeface="SimSun" panose="02010600030101010101" pitchFamily="2" charset="-122"/>
              </a:rPr>
              <a:t>突触可塑性</a:t>
            </a:r>
            <a:endParaRPr lang="zh-CN" altLang="en-US" sz="2800" b="1" dirty="0">
              <a:latin typeface="SimSun" panose="02010600030101010101" pitchFamily="2" charset="-122"/>
            </a:endParaRPr>
          </a:p>
        </p:txBody>
      </p:sp>
      <p:cxnSp>
        <p:nvCxnSpPr>
          <p:cNvPr id="7" name="直接连接符 6"/>
          <p:cNvCxnSpPr/>
          <p:nvPr/>
        </p:nvCxnSpPr>
        <p:spPr>
          <a:xfrm>
            <a:off x="1169581" y="913779"/>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5" name="直接连接符 4"/>
          <p:cNvCxnSpPr/>
          <p:nvPr/>
        </p:nvCxnSpPr>
        <p:spPr>
          <a:xfrm>
            <a:off x="1084521" y="6453342"/>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9" name="图片 8"/>
          <p:cNvPicPr>
            <a:picLocks noChangeAspect="1"/>
          </p:cNvPicPr>
          <p:nvPr/>
        </p:nvPicPr>
        <p:blipFill>
          <a:blip r:embed="rId2"/>
          <a:stretch>
            <a:fillRect/>
          </a:stretch>
        </p:blipFill>
        <p:spPr>
          <a:xfrm>
            <a:off x="1087625" y="3892696"/>
            <a:ext cx="2771775" cy="2286000"/>
          </a:xfrm>
          <a:prstGeom prst="rect">
            <a:avLst/>
          </a:prstGeom>
        </p:spPr>
      </p:pic>
      <p:pic>
        <p:nvPicPr>
          <p:cNvPr id="10" name="图片 9"/>
          <p:cNvPicPr>
            <a:picLocks noChangeAspect="1"/>
          </p:cNvPicPr>
          <p:nvPr/>
        </p:nvPicPr>
        <p:blipFill>
          <a:blip r:embed="rId3"/>
          <a:stretch>
            <a:fillRect/>
          </a:stretch>
        </p:blipFill>
        <p:spPr>
          <a:xfrm>
            <a:off x="612094" y="2627738"/>
            <a:ext cx="3722839" cy="972539"/>
          </a:xfrm>
          <a:prstGeom prst="rect">
            <a:avLst/>
          </a:prstGeom>
        </p:spPr>
      </p:pic>
      <p:sp>
        <p:nvSpPr>
          <p:cNvPr id="4" name="矩形 3"/>
          <p:cNvSpPr/>
          <p:nvPr/>
        </p:nvSpPr>
        <p:spPr>
          <a:xfrm>
            <a:off x="691116" y="1077256"/>
            <a:ext cx="8125506" cy="1942198"/>
          </a:xfrm>
          <a:prstGeom prst="rect">
            <a:avLst/>
          </a:prstGeom>
        </p:spPr>
        <p:txBody>
          <a:bodyPr wrap="square">
            <a:spAutoFit/>
          </a:bodyPr>
          <a:lstStyle/>
          <a:p>
            <a:pPr>
              <a:lnSpc>
                <a:spcPct val="150000"/>
              </a:lnSpc>
            </a:pPr>
            <a:r>
              <a:rPr lang="zh-CN" altLang="en-US" dirty="0">
                <a:solidFill>
                  <a:srgbClr val="000000"/>
                </a:solidFill>
                <a:latin typeface="楷体" panose="02010609060101010101" pitchFamily="49" charset="-122"/>
                <a:ea typeface="楷体" panose="02010609060101010101" pitchFamily="49" charset="-122"/>
              </a:rPr>
              <a:t>   </a:t>
            </a:r>
            <a:r>
              <a:rPr lang="zh-CN" altLang="en-US" sz="2000" dirty="0">
                <a:solidFill>
                  <a:srgbClr val="000000"/>
                </a:solidFill>
                <a:latin typeface="楷体" panose="02010609060101010101" pitchFamily="49" charset="-122"/>
                <a:ea typeface="楷体" panose="02010609060101010101" pitchFamily="49" charset="-122"/>
              </a:rPr>
              <a:t>非对称 </a:t>
            </a:r>
            <a:r>
              <a:rPr lang="en-US" altLang="zh-CN" sz="2400" dirty="0">
                <a:solidFill>
                  <a:srgbClr val="7030A0"/>
                </a:solidFill>
                <a:latin typeface="楷体" panose="02010609060101010101" pitchFamily="49" charset="-122"/>
                <a:ea typeface="楷体" panose="02010609060101010101" pitchFamily="49" charset="-122"/>
              </a:rPr>
              <a:t>STDP </a:t>
            </a:r>
            <a:r>
              <a:rPr lang="zh-CN" altLang="en-US" sz="2000" dirty="0">
                <a:solidFill>
                  <a:srgbClr val="000000"/>
                </a:solidFill>
                <a:latin typeface="楷体" panose="02010609060101010101" pitchFamily="49" charset="-122"/>
                <a:ea typeface="楷体" panose="02010609060101010101" pitchFamily="49" charset="-122"/>
              </a:rPr>
              <a:t>突触可塑性的 </a:t>
            </a:r>
            <a:r>
              <a:rPr lang="en-US" altLang="zh-CN" sz="2000" dirty="0">
                <a:solidFill>
                  <a:srgbClr val="000000"/>
                </a:solidFill>
                <a:latin typeface="楷体" panose="02010609060101010101" pitchFamily="49" charset="-122"/>
                <a:ea typeface="楷体" panose="02010609060101010101" pitchFamily="49" charset="-122"/>
              </a:rPr>
              <a:t>LTP/LTD </a:t>
            </a:r>
            <a:r>
              <a:rPr lang="zh-CN" altLang="en-US" sz="2000" dirty="0">
                <a:solidFill>
                  <a:srgbClr val="000000"/>
                </a:solidFill>
                <a:latin typeface="楷体" panose="02010609060101010101" pitchFamily="49" charset="-122"/>
                <a:ea typeface="楷体" panose="02010609060101010101" pitchFamily="49" charset="-122"/>
              </a:rPr>
              <a:t>变化时间窗是不对称的，其本质是依据神经元放电时间的间隔，以有向连接的形式反映出神经元之间内在连接因果关系</a:t>
            </a:r>
            <a:r>
              <a:rPr lang="zh-CN" altLang="en-US" sz="2000" dirty="0"/>
              <a:t> </a:t>
            </a:r>
            <a:br>
              <a:rPr lang="zh-CN" altLang="en-US" dirty="0"/>
            </a:br>
            <a:endParaRPr lang="zh-CN" altLang="en-US" dirty="0"/>
          </a:p>
        </p:txBody>
      </p:sp>
      <p:pic>
        <p:nvPicPr>
          <p:cNvPr id="12" name="图片 11"/>
          <p:cNvPicPr>
            <a:picLocks noChangeAspect="1"/>
          </p:cNvPicPr>
          <p:nvPr/>
        </p:nvPicPr>
        <p:blipFill>
          <a:blip r:embed="rId4"/>
          <a:stretch>
            <a:fillRect/>
          </a:stretch>
        </p:blipFill>
        <p:spPr>
          <a:xfrm>
            <a:off x="4334933" y="2310835"/>
            <a:ext cx="4704853" cy="400518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8421"/>
            <a:ext cx="1382233" cy="1278751"/>
          </a:xfrm>
          <a:prstGeom prst="rect">
            <a:avLst/>
          </a:prstGeom>
        </p:spPr>
      </p:pic>
      <p:sp>
        <p:nvSpPr>
          <p:cNvPr id="3" name="文本框 2"/>
          <p:cNvSpPr txBox="1"/>
          <p:nvPr/>
        </p:nvSpPr>
        <p:spPr>
          <a:xfrm>
            <a:off x="1382233" y="404657"/>
            <a:ext cx="5664200" cy="523220"/>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感受野形状变换</a:t>
            </a:r>
            <a:endParaRPr lang="zh-CN" altLang="en-US" sz="2800" b="1" dirty="0">
              <a:latin typeface="SimSun" panose="02010600030101010101" pitchFamily="2" charset="-122"/>
              <a:ea typeface="SimSun" panose="02010600030101010101" pitchFamily="2" charset="-122"/>
            </a:endParaRPr>
          </a:p>
        </p:txBody>
      </p:sp>
      <p:cxnSp>
        <p:nvCxnSpPr>
          <p:cNvPr id="7" name="直接连接符 6"/>
          <p:cNvCxnSpPr/>
          <p:nvPr/>
        </p:nvCxnSpPr>
        <p:spPr>
          <a:xfrm>
            <a:off x="1169581" y="913779"/>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5" name="直接连接符 4"/>
          <p:cNvCxnSpPr/>
          <p:nvPr/>
        </p:nvCxnSpPr>
        <p:spPr>
          <a:xfrm>
            <a:off x="1084521" y="6453342"/>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3" name="文本框 12"/>
          <p:cNvSpPr txBox="1"/>
          <p:nvPr/>
        </p:nvSpPr>
        <p:spPr>
          <a:xfrm>
            <a:off x="395474" y="1207865"/>
            <a:ext cx="8375543" cy="458267"/>
          </a:xfrm>
          <a:prstGeom prst="rect">
            <a:avLst/>
          </a:prstGeom>
          <a:noFill/>
        </p:spPr>
        <p:txBody>
          <a:bodyPr wrap="square" rtlCol="0">
            <a:spAutoFit/>
          </a:bodyPr>
          <a:lstStyle/>
          <a:p>
            <a:pPr>
              <a:lnSpc>
                <a:spcPts val="3360"/>
              </a:lnSpc>
            </a:pPr>
            <a:r>
              <a:rPr lang="zh-CN" altLang="en-US" dirty="0">
                <a:latin typeface="楷体" panose="02010609060101010101" pitchFamily="49" charset="-122"/>
                <a:ea typeface="楷体" panose="02010609060101010101" pitchFamily="49" charset="-122"/>
              </a:rPr>
              <a:t>   蝶形多尺度感受野</a:t>
            </a:r>
            <a:endParaRPr lang="zh-CN" altLang="en-US" sz="2800" b="1" dirty="0">
              <a:solidFill>
                <a:schemeClr val="accent6">
                  <a:lumMod val="75000"/>
                </a:schemeClr>
              </a:solidFill>
              <a:latin typeface="SimSun" panose="02010600030101010101" pitchFamily="2" charset="-122"/>
              <a:ea typeface="SimSun" panose="02010600030101010101" pitchFamily="2" charset="-122"/>
            </a:endParaRPr>
          </a:p>
        </p:txBody>
      </p:sp>
      <p:pic>
        <p:nvPicPr>
          <p:cNvPr id="4" name="图片 3"/>
          <p:cNvPicPr>
            <a:picLocks noChangeAspect="1"/>
          </p:cNvPicPr>
          <p:nvPr/>
        </p:nvPicPr>
        <p:blipFill>
          <a:blip r:embed="rId2"/>
          <a:stretch>
            <a:fillRect/>
          </a:stretch>
        </p:blipFill>
        <p:spPr>
          <a:xfrm>
            <a:off x="4380720" y="1752761"/>
            <a:ext cx="4762500" cy="4086225"/>
          </a:xfrm>
          <a:prstGeom prst="rect">
            <a:avLst/>
          </a:prstGeom>
        </p:spPr>
      </p:pic>
      <p:pic>
        <p:nvPicPr>
          <p:cNvPr id="6" name="图片 5"/>
          <p:cNvPicPr>
            <a:picLocks noChangeAspect="1"/>
          </p:cNvPicPr>
          <p:nvPr/>
        </p:nvPicPr>
        <p:blipFill>
          <a:blip r:embed="rId3"/>
          <a:stretch>
            <a:fillRect/>
          </a:stretch>
        </p:blipFill>
        <p:spPr>
          <a:xfrm>
            <a:off x="574728" y="1755439"/>
            <a:ext cx="4008518" cy="43430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8421"/>
            <a:ext cx="1382233" cy="1278751"/>
          </a:xfrm>
          <a:prstGeom prst="rect">
            <a:avLst/>
          </a:prstGeom>
        </p:spPr>
      </p:pic>
      <p:sp>
        <p:nvSpPr>
          <p:cNvPr id="3" name="文本框 2"/>
          <p:cNvSpPr txBox="1"/>
          <p:nvPr/>
        </p:nvSpPr>
        <p:spPr>
          <a:xfrm>
            <a:off x="1370606" y="357609"/>
            <a:ext cx="5664200" cy="523220"/>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颜色拮抗</a:t>
            </a:r>
            <a:r>
              <a:rPr lang="en-US" altLang="zh-CN" sz="2800" b="1" dirty="0">
                <a:latin typeface="SimSun" panose="02010600030101010101" pitchFamily="2" charset="-122"/>
                <a:ea typeface="SimSun" panose="02010600030101010101" pitchFamily="2" charset="-122"/>
              </a:rPr>
              <a:t>/</a:t>
            </a:r>
            <a:r>
              <a:rPr lang="zh-CN" altLang="en-US" sz="2800" b="1" dirty="0">
                <a:latin typeface="SimSun" panose="02010600030101010101" pitchFamily="2" charset="-122"/>
                <a:ea typeface="SimSun" panose="02010600030101010101" pitchFamily="2" charset="-122"/>
              </a:rPr>
              <a:t>眼睛微动</a:t>
            </a:r>
            <a:endParaRPr lang="zh-CN" altLang="en-US" sz="2800" b="1" dirty="0">
              <a:latin typeface="SimSun" panose="02010600030101010101" pitchFamily="2" charset="-122"/>
              <a:ea typeface="SimSun" panose="02010600030101010101" pitchFamily="2" charset="-122"/>
            </a:endParaRPr>
          </a:p>
        </p:txBody>
      </p:sp>
      <p:cxnSp>
        <p:nvCxnSpPr>
          <p:cNvPr id="7" name="直接连接符 6"/>
          <p:cNvCxnSpPr/>
          <p:nvPr/>
        </p:nvCxnSpPr>
        <p:spPr>
          <a:xfrm>
            <a:off x="1169581" y="913779"/>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5" name="直接连接符 4"/>
          <p:cNvCxnSpPr/>
          <p:nvPr/>
        </p:nvCxnSpPr>
        <p:spPr>
          <a:xfrm>
            <a:off x="1084521" y="6453342"/>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3" name="文本框 12"/>
          <p:cNvSpPr txBox="1"/>
          <p:nvPr/>
        </p:nvSpPr>
        <p:spPr>
          <a:xfrm>
            <a:off x="-79352" y="1330122"/>
            <a:ext cx="8375543" cy="458267"/>
          </a:xfrm>
          <a:prstGeom prst="rect">
            <a:avLst/>
          </a:prstGeom>
          <a:noFill/>
        </p:spPr>
        <p:txBody>
          <a:bodyPr wrap="square" rtlCol="0">
            <a:spAutoFit/>
          </a:bodyPr>
          <a:lstStyle/>
          <a:p>
            <a:pPr>
              <a:lnSpc>
                <a:spcPts val="3360"/>
              </a:lnSpc>
            </a:pPr>
            <a:r>
              <a:rPr lang="zh-CN" altLang="en-US" dirty="0">
                <a:latin typeface="楷体" panose="02010609060101010101" pitchFamily="49" charset="-122"/>
                <a:ea typeface="楷体" panose="02010609060101010101" pitchFamily="49" charset="-122"/>
              </a:rPr>
              <a:t>   眼睛微动机制结合颜色拮抗机制</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多特征</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多尺度</a:t>
            </a:r>
            <a:endParaRPr lang="zh-CN" altLang="en-US" sz="2800" b="1" dirty="0">
              <a:solidFill>
                <a:schemeClr val="accent6">
                  <a:lumMod val="75000"/>
                </a:schemeClr>
              </a:solidFill>
              <a:latin typeface="SimSun" panose="02010600030101010101" pitchFamily="2" charset="-122"/>
              <a:ea typeface="SimSun" panose="02010600030101010101" pitchFamily="2" charset="-122"/>
            </a:endParaRPr>
          </a:p>
        </p:txBody>
      </p:sp>
      <p:pic>
        <p:nvPicPr>
          <p:cNvPr id="4" name="图片 3"/>
          <p:cNvPicPr>
            <a:picLocks noChangeAspect="1"/>
          </p:cNvPicPr>
          <p:nvPr/>
        </p:nvPicPr>
        <p:blipFill>
          <a:blip r:embed="rId2"/>
          <a:stretch>
            <a:fillRect/>
          </a:stretch>
        </p:blipFill>
        <p:spPr>
          <a:xfrm>
            <a:off x="5083334" y="2176538"/>
            <a:ext cx="3853974" cy="3262943"/>
          </a:xfrm>
          <a:prstGeom prst="rect">
            <a:avLst/>
          </a:prstGeom>
        </p:spPr>
      </p:pic>
      <p:pic>
        <p:nvPicPr>
          <p:cNvPr id="8" name="图片 7"/>
          <p:cNvPicPr>
            <a:picLocks noChangeAspect="1"/>
          </p:cNvPicPr>
          <p:nvPr/>
        </p:nvPicPr>
        <p:blipFill>
          <a:blip r:embed="rId3"/>
          <a:stretch>
            <a:fillRect/>
          </a:stretch>
        </p:blipFill>
        <p:spPr>
          <a:xfrm>
            <a:off x="206693" y="2247899"/>
            <a:ext cx="4570414" cy="1560109"/>
          </a:xfrm>
          <a:prstGeom prst="rect">
            <a:avLst/>
          </a:prstGeom>
        </p:spPr>
      </p:pic>
      <p:pic>
        <p:nvPicPr>
          <p:cNvPr id="9" name="图片 8"/>
          <p:cNvPicPr>
            <a:picLocks noChangeAspect="1"/>
          </p:cNvPicPr>
          <p:nvPr/>
        </p:nvPicPr>
        <p:blipFill>
          <a:blip r:embed="rId4"/>
          <a:stretch>
            <a:fillRect/>
          </a:stretch>
        </p:blipFill>
        <p:spPr>
          <a:xfrm>
            <a:off x="546735" y="3939292"/>
            <a:ext cx="3752850" cy="16764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8421"/>
            <a:ext cx="1382233" cy="1278751"/>
          </a:xfrm>
          <a:prstGeom prst="rect">
            <a:avLst/>
          </a:prstGeom>
        </p:spPr>
      </p:pic>
      <p:sp>
        <p:nvSpPr>
          <p:cNvPr id="3" name="文本框 2"/>
          <p:cNvSpPr txBox="1"/>
          <p:nvPr/>
        </p:nvSpPr>
        <p:spPr>
          <a:xfrm>
            <a:off x="1382233" y="404657"/>
            <a:ext cx="5664200" cy="523220"/>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视觉信息多特征融合</a:t>
            </a:r>
            <a:endParaRPr lang="zh-CN" altLang="en-US" sz="2800" b="1" dirty="0">
              <a:latin typeface="SimSun" panose="02010600030101010101" pitchFamily="2" charset="-122"/>
              <a:ea typeface="SimSun" panose="02010600030101010101" pitchFamily="2" charset="-122"/>
            </a:endParaRPr>
          </a:p>
        </p:txBody>
      </p:sp>
      <p:cxnSp>
        <p:nvCxnSpPr>
          <p:cNvPr id="7" name="直接连接符 6"/>
          <p:cNvCxnSpPr/>
          <p:nvPr/>
        </p:nvCxnSpPr>
        <p:spPr>
          <a:xfrm>
            <a:off x="1169581" y="913779"/>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5" name="直接连接符 4"/>
          <p:cNvCxnSpPr/>
          <p:nvPr/>
        </p:nvCxnSpPr>
        <p:spPr>
          <a:xfrm>
            <a:off x="1084521" y="6453342"/>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3" name="文本框 12"/>
          <p:cNvSpPr txBox="1"/>
          <p:nvPr/>
        </p:nvSpPr>
        <p:spPr>
          <a:xfrm>
            <a:off x="384228" y="1283143"/>
            <a:ext cx="8375543" cy="1351973"/>
          </a:xfrm>
          <a:prstGeom prst="rect">
            <a:avLst/>
          </a:prstGeom>
          <a:noFill/>
        </p:spPr>
        <p:txBody>
          <a:bodyPr wrap="square" rtlCol="0">
            <a:spAutoFit/>
          </a:bodyPr>
          <a:lstStyle/>
          <a:p>
            <a:pPr>
              <a:lnSpc>
                <a:spcPts val="3360"/>
              </a:lnSpc>
            </a:pPr>
            <a:r>
              <a:rPr lang="zh-CN" altLang="en-US" dirty="0">
                <a:latin typeface="楷体" panose="02010609060101010101" pitchFamily="49" charset="-122"/>
                <a:ea typeface="楷体" panose="02010609060101010101" pitchFamily="49" charset="-122"/>
              </a:rPr>
              <a:t>   前期的</a:t>
            </a:r>
            <a:r>
              <a:rPr lang="en-US" altLang="zh-CN" dirty="0">
                <a:latin typeface="楷体" panose="02010609060101010101" pitchFamily="49" charset="-122"/>
                <a:ea typeface="楷体" panose="02010609060101010101" pitchFamily="49" charset="-122"/>
              </a:rPr>
              <a:t>NCRF</a:t>
            </a:r>
            <a:r>
              <a:rPr lang="zh-CN" altLang="en-US" dirty="0">
                <a:latin typeface="楷体" panose="02010609060101010101" pitchFamily="49" charset="-122"/>
                <a:ea typeface="楷体" panose="02010609060101010101" pitchFamily="49" charset="-122"/>
              </a:rPr>
              <a:t>模型主要关注非朝向选择性抑制或朝向特征在</a:t>
            </a:r>
            <a:r>
              <a:rPr lang="en-US" altLang="zh-CN" dirty="0">
                <a:latin typeface="楷体" panose="02010609060101010101" pitchFamily="49" charset="-122"/>
                <a:ea typeface="楷体" panose="02010609060101010101" pitchFamily="49" charset="-122"/>
              </a:rPr>
              <a:t>NCRF</a:t>
            </a:r>
            <a:r>
              <a:rPr lang="zh-CN" altLang="en-US" dirty="0">
                <a:latin typeface="楷体" panose="02010609060101010101" pitchFamily="49" charset="-122"/>
                <a:ea typeface="楷体" panose="02010609060101010101" pitchFamily="49" charset="-122"/>
              </a:rPr>
              <a:t>抑制中的调制作用，导致模型处理复杂图像的效果较差</a:t>
            </a:r>
            <a:r>
              <a:rPr lang="zh-CN" altLang="en-US" sz="2800" dirty="0">
                <a:latin typeface="楷体" panose="02010609060101010101" pitchFamily="49" charset="-122"/>
                <a:ea typeface="楷体" panose="02010609060101010101" pitchFamily="49" charset="-122"/>
              </a:rPr>
              <a:t>。</a:t>
            </a:r>
            <a:br>
              <a:rPr lang="zh-CN" altLang="en-US" sz="2800" dirty="0"/>
            </a:br>
            <a:endParaRPr lang="zh-CN" altLang="en-US" sz="2800" b="1" dirty="0">
              <a:solidFill>
                <a:schemeClr val="accent6">
                  <a:lumMod val="75000"/>
                </a:schemeClr>
              </a:solidFill>
              <a:latin typeface="SimSun" panose="02010600030101010101" pitchFamily="2" charset="-122"/>
              <a:ea typeface="SimSun" panose="02010600030101010101" pitchFamily="2" charset="-122"/>
            </a:endParaRPr>
          </a:p>
        </p:txBody>
      </p:sp>
      <p:pic>
        <p:nvPicPr>
          <p:cNvPr id="4" name="图片 3"/>
          <p:cNvPicPr>
            <a:picLocks noChangeAspect="1"/>
          </p:cNvPicPr>
          <p:nvPr/>
        </p:nvPicPr>
        <p:blipFill>
          <a:blip r:embed="rId2"/>
          <a:stretch>
            <a:fillRect/>
          </a:stretch>
        </p:blipFill>
        <p:spPr>
          <a:xfrm>
            <a:off x="1784812" y="2120323"/>
            <a:ext cx="6974959" cy="3559029"/>
          </a:xfrm>
          <a:prstGeom prst="rect">
            <a:avLst/>
          </a:prstGeom>
        </p:spPr>
      </p:pic>
      <p:pic>
        <p:nvPicPr>
          <p:cNvPr id="6" name="图片 5"/>
          <p:cNvPicPr>
            <a:picLocks noChangeAspect="1"/>
          </p:cNvPicPr>
          <p:nvPr/>
        </p:nvPicPr>
        <p:blipFill>
          <a:blip r:embed="rId3"/>
          <a:stretch>
            <a:fillRect/>
          </a:stretch>
        </p:blipFill>
        <p:spPr>
          <a:xfrm>
            <a:off x="44732" y="2671778"/>
            <a:ext cx="2079577" cy="122805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913070" y="1436999"/>
            <a:ext cx="7487980" cy="4670358"/>
          </a:xfrm>
          <a:prstGeom prst="rect">
            <a:avLst/>
          </a:prstGeom>
        </p:spPr>
      </p:pic>
      <p:pic>
        <p:nvPicPr>
          <p:cNvPr id="2" name="图片 1"/>
          <p:cNvPicPr>
            <a:picLocks noChangeAspect="1"/>
          </p:cNvPicPr>
          <p:nvPr/>
        </p:nvPicPr>
        <p:blipFill>
          <a:blip r:embed="rId2"/>
          <a:stretch>
            <a:fillRect/>
          </a:stretch>
        </p:blipFill>
        <p:spPr>
          <a:xfrm>
            <a:off x="0" y="18421"/>
            <a:ext cx="1382233" cy="1278751"/>
          </a:xfrm>
          <a:prstGeom prst="rect">
            <a:avLst/>
          </a:prstGeom>
        </p:spPr>
      </p:pic>
      <p:sp>
        <p:nvSpPr>
          <p:cNvPr id="3" name="文本框 2"/>
          <p:cNvSpPr txBox="1"/>
          <p:nvPr/>
        </p:nvSpPr>
        <p:spPr>
          <a:xfrm>
            <a:off x="1382233" y="390559"/>
            <a:ext cx="5664200" cy="523220"/>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双目视觉信息融合</a:t>
            </a:r>
            <a:endParaRPr lang="zh-CN" altLang="en-US" sz="2800" b="1" dirty="0">
              <a:latin typeface="SimSun" panose="02010600030101010101" pitchFamily="2" charset="-122"/>
              <a:ea typeface="SimSun" panose="02010600030101010101" pitchFamily="2" charset="-122"/>
            </a:endParaRPr>
          </a:p>
        </p:txBody>
      </p:sp>
      <p:cxnSp>
        <p:nvCxnSpPr>
          <p:cNvPr id="7" name="直接连接符 6"/>
          <p:cNvCxnSpPr/>
          <p:nvPr/>
        </p:nvCxnSpPr>
        <p:spPr>
          <a:xfrm>
            <a:off x="1169581" y="913779"/>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5" name="直接连接符 4"/>
          <p:cNvCxnSpPr/>
          <p:nvPr/>
        </p:nvCxnSpPr>
        <p:spPr>
          <a:xfrm>
            <a:off x="1084521" y="6453342"/>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3" name="文本框 12"/>
          <p:cNvSpPr txBox="1"/>
          <p:nvPr/>
        </p:nvSpPr>
        <p:spPr>
          <a:xfrm>
            <a:off x="571499" y="1102486"/>
            <a:ext cx="8375543" cy="458267"/>
          </a:xfrm>
          <a:prstGeom prst="rect">
            <a:avLst/>
          </a:prstGeom>
          <a:noFill/>
        </p:spPr>
        <p:txBody>
          <a:bodyPr wrap="square" rtlCol="0">
            <a:spAutoFit/>
          </a:bodyPr>
          <a:lstStyle/>
          <a:p>
            <a:pPr>
              <a:lnSpc>
                <a:spcPts val="3360"/>
              </a:lnSpc>
            </a:pPr>
            <a:r>
              <a:rPr lang="zh-CN" altLang="en-US" dirty="0">
                <a:latin typeface="楷体" panose="02010609060101010101" pitchFamily="49" charset="-122"/>
                <a:ea typeface="楷体" panose="02010609060101010101" pitchFamily="49" charset="-122"/>
              </a:rPr>
              <a:t>   双目视觉</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颜色拮抗</a:t>
            </a:r>
            <a:endParaRPr lang="zh-CN" altLang="en-US" sz="2800" b="1" dirty="0">
              <a:solidFill>
                <a:schemeClr val="accent6">
                  <a:lumMod val="75000"/>
                </a:schemeClr>
              </a:solidFill>
              <a:latin typeface="SimSun" panose="02010600030101010101" pitchFamily="2" charset="-122"/>
              <a:ea typeface="SimSun"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8421"/>
            <a:ext cx="1382233" cy="1278751"/>
          </a:xfrm>
          <a:prstGeom prst="rect">
            <a:avLst/>
          </a:prstGeom>
        </p:spPr>
      </p:pic>
      <p:sp>
        <p:nvSpPr>
          <p:cNvPr id="3" name="文本框 2"/>
          <p:cNvSpPr txBox="1"/>
          <p:nvPr/>
        </p:nvSpPr>
        <p:spPr>
          <a:xfrm>
            <a:off x="1382233" y="404657"/>
            <a:ext cx="5664200" cy="523220"/>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液体状态机</a:t>
            </a:r>
            <a:r>
              <a:rPr lang="en-US" altLang="zh-CN" sz="2800" b="1" dirty="0">
                <a:latin typeface="SimSun" panose="02010600030101010101" pitchFamily="2" charset="-122"/>
                <a:ea typeface="SimSun" panose="02010600030101010101" pitchFamily="2" charset="-122"/>
              </a:rPr>
              <a:t>(LSM)</a:t>
            </a:r>
            <a:endParaRPr lang="zh-CN" altLang="en-US" sz="2800" b="1" dirty="0">
              <a:latin typeface="SimSun" panose="02010600030101010101" pitchFamily="2" charset="-122"/>
              <a:ea typeface="SimSun" panose="02010600030101010101" pitchFamily="2" charset="-122"/>
            </a:endParaRPr>
          </a:p>
        </p:txBody>
      </p:sp>
      <p:cxnSp>
        <p:nvCxnSpPr>
          <p:cNvPr id="7" name="直接连接符 6"/>
          <p:cNvCxnSpPr/>
          <p:nvPr/>
        </p:nvCxnSpPr>
        <p:spPr>
          <a:xfrm>
            <a:off x="1169581" y="913779"/>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5" name="直接连接符 4"/>
          <p:cNvCxnSpPr/>
          <p:nvPr/>
        </p:nvCxnSpPr>
        <p:spPr>
          <a:xfrm>
            <a:off x="1084521" y="6453342"/>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4" name="图片 3"/>
          <p:cNvPicPr>
            <a:picLocks noChangeAspect="1"/>
          </p:cNvPicPr>
          <p:nvPr/>
        </p:nvPicPr>
        <p:blipFill>
          <a:blip r:embed="rId2"/>
          <a:stretch>
            <a:fillRect/>
          </a:stretch>
        </p:blipFill>
        <p:spPr>
          <a:xfrm>
            <a:off x="1014598" y="1780894"/>
            <a:ext cx="7044881" cy="410851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8421"/>
            <a:ext cx="1382233" cy="1278751"/>
          </a:xfrm>
          <a:prstGeom prst="rect">
            <a:avLst/>
          </a:prstGeom>
        </p:spPr>
      </p:pic>
      <p:sp>
        <p:nvSpPr>
          <p:cNvPr id="3" name="文本框 2"/>
          <p:cNvSpPr txBox="1"/>
          <p:nvPr/>
        </p:nvSpPr>
        <p:spPr>
          <a:xfrm>
            <a:off x="1382233" y="404657"/>
            <a:ext cx="5664200" cy="523220"/>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液体状态机</a:t>
            </a:r>
            <a:r>
              <a:rPr lang="en-US" altLang="zh-CN" sz="2800" b="1" dirty="0">
                <a:latin typeface="SimSun" panose="02010600030101010101" pitchFamily="2" charset="-122"/>
                <a:ea typeface="SimSun" panose="02010600030101010101" pitchFamily="2" charset="-122"/>
              </a:rPr>
              <a:t>(LSM)</a:t>
            </a:r>
            <a:endParaRPr lang="zh-CN" altLang="en-US" sz="2800" b="1" dirty="0">
              <a:latin typeface="SimSun" panose="02010600030101010101" pitchFamily="2" charset="-122"/>
              <a:ea typeface="SimSun" panose="02010600030101010101" pitchFamily="2" charset="-122"/>
            </a:endParaRPr>
          </a:p>
        </p:txBody>
      </p:sp>
      <p:cxnSp>
        <p:nvCxnSpPr>
          <p:cNvPr id="7" name="直接连接符 6"/>
          <p:cNvCxnSpPr/>
          <p:nvPr/>
        </p:nvCxnSpPr>
        <p:spPr>
          <a:xfrm>
            <a:off x="1169581" y="913779"/>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5" name="直接连接符 4"/>
          <p:cNvCxnSpPr/>
          <p:nvPr/>
        </p:nvCxnSpPr>
        <p:spPr>
          <a:xfrm>
            <a:off x="1084521" y="6453342"/>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6" name="图片 5"/>
          <p:cNvPicPr>
            <a:picLocks noChangeAspect="1"/>
          </p:cNvPicPr>
          <p:nvPr/>
        </p:nvPicPr>
        <p:blipFill>
          <a:blip r:embed="rId2"/>
          <a:stretch>
            <a:fillRect/>
          </a:stretch>
        </p:blipFill>
        <p:spPr>
          <a:xfrm>
            <a:off x="965987" y="1422902"/>
            <a:ext cx="7382146" cy="43496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8421"/>
            <a:ext cx="1382233" cy="1278751"/>
          </a:xfrm>
          <a:prstGeom prst="rect">
            <a:avLst/>
          </a:prstGeom>
        </p:spPr>
      </p:pic>
      <p:sp>
        <p:nvSpPr>
          <p:cNvPr id="3" name="文本框 2"/>
          <p:cNvSpPr txBox="1"/>
          <p:nvPr/>
        </p:nvSpPr>
        <p:spPr>
          <a:xfrm>
            <a:off x="1272068" y="320646"/>
            <a:ext cx="5664200" cy="523220"/>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视觉信息多特征融合</a:t>
            </a:r>
            <a:endParaRPr lang="zh-CN" altLang="en-US" sz="2800" b="1" dirty="0">
              <a:latin typeface="SimSun" panose="02010600030101010101" pitchFamily="2" charset="-122"/>
              <a:ea typeface="SimSun" panose="02010600030101010101" pitchFamily="2" charset="-122"/>
            </a:endParaRPr>
          </a:p>
        </p:txBody>
      </p:sp>
      <p:cxnSp>
        <p:nvCxnSpPr>
          <p:cNvPr id="7" name="直接连接符 6"/>
          <p:cNvCxnSpPr/>
          <p:nvPr/>
        </p:nvCxnSpPr>
        <p:spPr>
          <a:xfrm>
            <a:off x="1169581" y="913779"/>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5" name="直接连接符 4"/>
          <p:cNvCxnSpPr/>
          <p:nvPr/>
        </p:nvCxnSpPr>
        <p:spPr>
          <a:xfrm>
            <a:off x="1084521" y="6453342"/>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3" name="文本框 12"/>
          <p:cNvSpPr txBox="1"/>
          <p:nvPr/>
        </p:nvSpPr>
        <p:spPr>
          <a:xfrm>
            <a:off x="5039833" y="262394"/>
            <a:ext cx="3388833" cy="458267"/>
          </a:xfrm>
          <a:prstGeom prst="rect">
            <a:avLst/>
          </a:prstGeom>
          <a:noFill/>
        </p:spPr>
        <p:txBody>
          <a:bodyPr wrap="square" rtlCol="0">
            <a:spAutoFit/>
          </a:bodyPr>
          <a:lstStyle/>
          <a:p>
            <a:pPr>
              <a:lnSpc>
                <a:spcPts val="3360"/>
              </a:lnSpc>
            </a:pPr>
            <a:r>
              <a:rPr lang="zh-CN" altLang="en-US" dirty="0">
                <a:latin typeface="楷体" panose="02010609060101010101" pitchFamily="49" charset="-122"/>
                <a:ea typeface="楷体" panose="02010609060101010101" pitchFamily="49" charset="-122"/>
              </a:rPr>
              <a:t>   空洞卷积</a:t>
            </a:r>
            <a:endParaRPr lang="zh-CN" altLang="en-US" sz="2800" b="1" dirty="0">
              <a:solidFill>
                <a:schemeClr val="accent6">
                  <a:lumMod val="75000"/>
                </a:schemeClr>
              </a:solidFill>
              <a:latin typeface="SimSun" panose="02010600030101010101" pitchFamily="2" charset="-122"/>
              <a:ea typeface="SimSun" panose="02010600030101010101" pitchFamily="2" charset="-122"/>
            </a:endParaRPr>
          </a:p>
        </p:txBody>
      </p:sp>
      <p:pic>
        <p:nvPicPr>
          <p:cNvPr id="4" name="图片 3"/>
          <p:cNvPicPr>
            <a:picLocks noChangeAspect="1"/>
          </p:cNvPicPr>
          <p:nvPr/>
        </p:nvPicPr>
        <p:blipFill>
          <a:blip r:embed="rId2"/>
          <a:stretch>
            <a:fillRect/>
          </a:stretch>
        </p:blipFill>
        <p:spPr>
          <a:xfrm>
            <a:off x="0" y="1140802"/>
            <a:ext cx="5102628" cy="4803419"/>
          </a:xfrm>
          <a:prstGeom prst="rect">
            <a:avLst/>
          </a:prstGeom>
        </p:spPr>
      </p:pic>
      <p:pic>
        <p:nvPicPr>
          <p:cNvPr id="8" name="图片 7"/>
          <p:cNvPicPr>
            <a:picLocks noChangeAspect="1"/>
          </p:cNvPicPr>
          <p:nvPr/>
        </p:nvPicPr>
        <p:blipFill>
          <a:blip r:embed="rId3"/>
          <a:stretch>
            <a:fillRect/>
          </a:stretch>
        </p:blipFill>
        <p:spPr>
          <a:xfrm>
            <a:off x="5213023" y="1022886"/>
            <a:ext cx="3820581" cy="2329384"/>
          </a:xfrm>
          <a:prstGeom prst="rect">
            <a:avLst/>
          </a:prstGeom>
        </p:spPr>
      </p:pic>
      <p:pic>
        <p:nvPicPr>
          <p:cNvPr id="9" name="图片 8"/>
          <p:cNvPicPr>
            <a:picLocks noChangeAspect="1"/>
          </p:cNvPicPr>
          <p:nvPr/>
        </p:nvPicPr>
        <p:blipFill>
          <a:blip r:embed="rId4"/>
          <a:stretch>
            <a:fillRect/>
          </a:stretch>
        </p:blipFill>
        <p:spPr>
          <a:xfrm>
            <a:off x="4944533" y="3722623"/>
            <a:ext cx="4199467" cy="222159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8421"/>
            <a:ext cx="1382233" cy="1278751"/>
          </a:xfrm>
          <a:prstGeom prst="rect">
            <a:avLst/>
          </a:prstGeom>
        </p:spPr>
      </p:pic>
      <p:sp>
        <p:nvSpPr>
          <p:cNvPr id="3" name="文本框 2"/>
          <p:cNvSpPr txBox="1"/>
          <p:nvPr/>
        </p:nvSpPr>
        <p:spPr>
          <a:xfrm>
            <a:off x="1382233" y="404657"/>
            <a:ext cx="5664200" cy="523220"/>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视觉信息多特征融合</a:t>
            </a:r>
            <a:endParaRPr lang="zh-CN" altLang="en-US" sz="2800" b="1" dirty="0">
              <a:latin typeface="SimSun" panose="02010600030101010101" pitchFamily="2" charset="-122"/>
              <a:ea typeface="SimSun" panose="02010600030101010101" pitchFamily="2" charset="-122"/>
            </a:endParaRPr>
          </a:p>
        </p:txBody>
      </p:sp>
      <p:cxnSp>
        <p:nvCxnSpPr>
          <p:cNvPr id="7" name="直接连接符 6"/>
          <p:cNvCxnSpPr/>
          <p:nvPr/>
        </p:nvCxnSpPr>
        <p:spPr>
          <a:xfrm>
            <a:off x="1169581" y="913779"/>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5" name="直接连接符 4"/>
          <p:cNvCxnSpPr/>
          <p:nvPr/>
        </p:nvCxnSpPr>
        <p:spPr>
          <a:xfrm>
            <a:off x="1084521" y="6453342"/>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4" name="图片 3"/>
          <p:cNvPicPr>
            <a:picLocks noChangeAspect="1"/>
          </p:cNvPicPr>
          <p:nvPr/>
        </p:nvPicPr>
        <p:blipFill>
          <a:blip r:embed="rId2"/>
          <a:stretch>
            <a:fillRect/>
          </a:stretch>
        </p:blipFill>
        <p:spPr>
          <a:xfrm>
            <a:off x="737715" y="1027292"/>
            <a:ext cx="7406824" cy="520814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8421"/>
            <a:ext cx="1382233" cy="1278751"/>
          </a:xfrm>
          <a:prstGeom prst="rect">
            <a:avLst/>
          </a:prstGeom>
        </p:spPr>
      </p:pic>
      <p:sp>
        <p:nvSpPr>
          <p:cNvPr id="3" name="文本框 2"/>
          <p:cNvSpPr txBox="1"/>
          <p:nvPr/>
        </p:nvSpPr>
        <p:spPr>
          <a:xfrm>
            <a:off x="1382233" y="404657"/>
            <a:ext cx="5664200" cy="523220"/>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选题背景</a:t>
            </a:r>
            <a:endParaRPr lang="zh-CN" altLang="en-US" sz="2800" b="1" dirty="0">
              <a:latin typeface="SimSun" panose="02010600030101010101" pitchFamily="2" charset="-122"/>
              <a:ea typeface="SimSun" panose="02010600030101010101" pitchFamily="2" charset="-122"/>
            </a:endParaRPr>
          </a:p>
        </p:txBody>
      </p:sp>
      <p:cxnSp>
        <p:nvCxnSpPr>
          <p:cNvPr id="7" name="直接连接符 6"/>
          <p:cNvCxnSpPr/>
          <p:nvPr/>
        </p:nvCxnSpPr>
        <p:spPr>
          <a:xfrm>
            <a:off x="1169581" y="913779"/>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5" name="直接连接符 4"/>
          <p:cNvCxnSpPr/>
          <p:nvPr/>
        </p:nvCxnSpPr>
        <p:spPr>
          <a:xfrm>
            <a:off x="1084521" y="6453342"/>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9" name="文本框 8"/>
          <p:cNvSpPr txBox="1"/>
          <p:nvPr/>
        </p:nvSpPr>
        <p:spPr>
          <a:xfrm>
            <a:off x="691116" y="1683408"/>
            <a:ext cx="5664200" cy="830997"/>
          </a:xfrm>
          <a:prstGeom prst="rect">
            <a:avLst/>
          </a:prstGeom>
          <a:noFill/>
        </p:spPr>
        <p:txBody>
          <a:bodyPr wrap="square" rtlCol="0">
            <a:spAutoFit/>
          </a:bodyPr>
          <a:lstStyle/>
          <a:p>
            <a:r>
              <a:rPr lang="zh-CN" altLang="en-US" sz="4800" b="1" dirty="0">
                <a:solidFill>
                  <a:schemeClr val="accent6">
                    <a:lumMod val="75000"/>
                  </a:schemeClr>
                </a:solidFill>
                <a:latin typeface="SimSun" panose="02010600030101010101" pitchFamily="2" charset="-122"/>
                <a:ea typeface="SimSun" panose="02010600030101010101" pitchFamily="2" charset="-122"/>
              </a:rPr>
              <a:t>一、选题背景</a:t>
            </a:r>
            <a:endParaRPr lang="zh-CN" altLang="en-US" sz="4800" b="1" dirty="0">
              <a:solidFill>
                <a:schemeClr val="accent6">
                  <a:lumMod val="75000"/>
                </a:schemeClr>
              </a:solidFill>
              <a:latin typeface="SimSun" panose="02010600030101010101" pitchFamily="2" charset="-122"/>
              <a:ea typeface="SimSun"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894114"/>
            <a:ext cx="5812971" cy="12316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041780" y="2657676"/>
            <a:ext cx="6102220" cy="1847244"/>
          </a:xfrm>
          <a:prstGeom prst="rect">
            <a:avLst/>
          </a:prstGeom>
          <a:solidFill>
            <a:srgbClr val="287ED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741575" y="3005143"/>
            <a:ext cx="4991877" cy="1015663"/>
          </a:xfrm>
          <a:prstGeom prst="rect">
            <a:avLst/>
          </a:prstGeom>
          <a:noFill/>
        </p:spPr>
        <p:txBody>
          <a:bodyPr wrap="square" rtlCol="0">
            <a:spAutoFit/>
          </a:bodyPr>
          <a:lstStyle/>
          <a:p>
            <a:pPr algn="ctr"/>
            <a:r>
              <a:rPr lang="zh-CN" altLang="en-US" sz="6000" dirty="0">
                <a:solidFill>
                  <a:schemeClr val="bg1"/>
                </a:solidFill>
                <a:latin typeface="微软雅黑" panose="020B0503020204020204" pitchFamily="34" charset="-122"/>
                <a:ea typeface="微软雅黑" panose="020B0503020204020204" pitchFamily="34" charset="-122"/>
              </a:rPr>
              <a:t>谢谢您的聆听</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657475" y="2014724"/>
            <a:ext cx="3258133" cy="461665"/>
          </a:xfrm>
          <a:prstGeom prst="rect">
            <a:avLst/>
          </a:prstGeom>
          <a:noFill/>
        </p:spPr>
        <p:txBody>
          <a:bodyPr wrap="square" rtlCol="0">
            <a:spAutoFit/>
          </a:bodyPr>
          <a:lstStyle/>
          <a:p>
            <a:pPr algn="ctr"/>
            <a:r>
              <a:rPr lang="zh-CN" altLang="en-US" sz="2400" dirty="0">
                <a:latin typeface="楷体" panose="02010609060101010101" pitchFamily="49" charset="-122"/>
                <a:ea typeface="楷体" panose="02010609060101010101" pitchFamily="49" charset="-122"/>
              </a:rPr>
              <a:t>博士研究生研究报告</a:t>
            </a:r>
            <a:endParaRPr lang="zh-CN" altLang="en-US" sz="2400" dirty="0">
              <a:latin typeface="楷体" panose="02010609060101010101" pitchFamily="49" charset="-122"/>
              <a:ea typeface="楷体" panose="02010609060101010101" pitchFamily="49" charset="-122"/>
            </a:endParaRPr>
          </a:p>
        </p:txBody>
      </p:sp>
      <p:pic>
        <p:nvPicPr>
          <p:cNvPr id="1026" name="Picture 2" descr="E:\快盘\PPT\杭电标志\校标\杭电标志（小，标准色）.png"/>
          <p:cNvPicPr>
            <a:picLocks noChangeAspect="1" noChangeArrowheads="1"/>
          </p:cNvPicPr>
          <p:nvPr/>
        </p:nvPicPr>
        <p:blipFill>
          <a:blip r:embed="rId1" cstate="print"/>
          <a:srcRect/>
          <a:stretch>
            <a:fillRect/>
          </a:stretch>
        </p:blipFill>
        <p:spPr bwMode="auto">
          <a:xfrm>
            <a:off x="410546" y="1951717"/>
            <a:ext cx="1083733" cy="1049343"/>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tretch>
            <a:fillRect/>
          </a:stretch>
        </p:blipFill>
        <p:spPr>
          <a:xfrm>
            <a:off x="33929" y="-26793"/>
            <a:ext cx="1360967" cy="1278751"/>
          </a:xfrm>
          <a:prstGeom prst="rect">
            <a:avLst/>
          </a:prstGeom>
        </p:spPr>
      </p:pic>
      <p:pic>
        <p:nvPicPr>
          <p:cNvPr id="7" name="图片 6"/>
          <p:cNvPicPr>
            <a:picLocks noChangeAspect="1"/>
          </p:cNvPicPr>
          <p:nvPr/>
        </p:nvPicPr>
        <p:blipFill>
          <a:blip r:embed="rId2"/>
          <a:stretch>
            <a:fillRect/>
          </a:stretch>
        </p:blipFill>
        <p:spPr>
          <a:xfrm>
            <a:off x="2017884" y="4551164"/>
            <a:ext cx="5514975" cy="1943100"/>
          </a:xfrm>
          <a:prstGeom prst="rect">
            <a:avLst/>
          </a:prstGeom>
        </p:spPr>
      </p:pic>
      <p:sp>
        <p:nvSpPr>
          <p:cNvPr id="5" name="文本框 4"/>
          <p:cNvSpPr txBox="1"/>
          <p:nvPr/>
        </p:nvSpPr>
        <p:spPr>
          <a:xfrm>
            <a:off x="1287893" y="189667"/>
            <a:ext cx="5664200" cy="523220"/>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选题背景</a:t>
            </a:r>
            <a:endParaRPr lang="zh-CN" altLang="en-US" sz="2800" b="1" dirty="0">
              <a:latin typeface="SimSun" panose="02010600030101010101" pitchFamily="2" charset="-122"/>
              <a:ea typeface="SimSun" panose="02010600030101010101" pitchFamily="2" charset="-122"/>
            </a:endParaRPr>
          </a:p>
        </p:txBody>
      </p:sp>
      <p:sp>
        <p:nvSpPr>
          <p:cNvPr id="25" name="TextBox 24"/>
          <p:cNvSpPr txBox="1"/>
          <p:nvPr/>
        </p:nvSpPr>
        <p:spPr>
          <a:xfrm>
            <a:off x="635588" y="1085393"/>
            <a:ext cx="7547275" cy="3505255"/>
          </a:xfrm>
          <a:prstGeom prst="rect">
            <a:avLst/>
          </a:prstGeom>
          <a:noFill/>
        </p:spPr>
        <p:txBody>
          <a:bodyPr wrap="square" rtlCol="0">
            <a:spAutoFit/>
          </a:bodyPr>
          <a:lstStyle/>
          <a:p>
            <a:pPr>
              <a:lnSpc>
                <a:spcPct val="150000"/>
              </a:lnSpc>
              <a:spcAft>
                <a:spcPts val="1200"/>
              </a:spcAft>
            </a:pPr>
            <a:r>
              <a:rPr lang="zh-CN" altLang="en-US" dirty="0">
                <a:solidFill>
                  <a:srgbClr val="666666"/>
                </a:solidFill>
                <a:latin typeface="微软雅黑" panose="020B0503020204020204" pitchFamily="34" charset="-122"/>
                <a:ea typeface="微软雅黑" panose="020B0503020204020204" pitchFamily="34" charset="-122"/>
              </a:rPr>
              <a:t>生物视觉与计算机视觉</a:t>
            </a:r>
            <a:endParaRPr lang="en-US" altLang="zh-CN" dirty="0">
              <a:solidFill>
                <a:srgbClr val="666666"/>
              </a:solidFill>
              <a:latin typeface="微软雅黑" panose="020B0503020204020204" pitchFamily="34" charset="-122"/>
              <a:ea typeface="微软雅黑" panose="020B0503020204020204" pitchFamily="34" charset="-122"/>
            </a:endParaRPr>
          </a:p>
          <a:p>
            <a:pPr>
              <a:lnSpc>
                <a:spcPct val="150000"/>
              </a:lnSpc>
            </a:pPr>
            <a:r>
              <a:rPr lang="en-US" altLang="zh-CN" dirty="0">
                <a:latin typeface="楷体" panose="02010609060101010101" pitchFamily="49" charset="-122"/>
                <a:ea typeface="楷体" panose="02010609060101010101" pitchFamily="49" charset="-122"/>
              </a:rPr>
              <a:t>      </a:t>
            </a:r>
            <a:r>
              <a:rPr lang="en-US" altLang="zh-CN" dirty="0" err="1">
                <a:latin typeface="楷体" panose="02010609060101010101" pitchFamily="49" charset="-122"/>
                <a:ea typeface="楷体" panose="02010609060101010101" pitchFamily="49" charset="-122"/>
              </a:rPr>
              <a:t>图像</a:t>
            </a:r>
            <a:r>
              <a:rPr lang="zh-CN" altLang="en-US" dirty="0">
                <a:latin typeface="楷体" panose="02010609060101010101" pitchFamily="49" charset="-122"/>
                <a:ea typeface="楷体" panose="02010609060101010101" pitchFamily="49" charset="-122"/>
              </a:rPr>
              <a:t>是</a:t>
            </a:r>
            <a:r>
              <a:rPr lang="en-US" altLang="zh-CN" dirty="0">
                <a:latin typeface="楷体" panose="02010609060101010101" pitchFamily="49" charset="-122"/>
                <a:ea typeface="楷体" panose="02010609060101010101" pitchFamily="49" charset="-122"/>
              </a:rPr>
              <a:t>人类认识客观世界的一种本真反应。对于图像信息的应用研</a:t>
            </a:r>
            <a:r>
              <a:rPr lang="zh-CN" altLang="en-US" dirty="0">
                <a:latin typeface="楷体" panose="02010609060101010101" pitchFamily="49" charset="-122"/>
                <a:ea typeface="楷体" panose="02010609060101010101" pitchFamily="49" charset="-122"/>
              </a:rPr>
              <a:t>究，已经成为计算机学科的一个热点研究问题，</a:t>
            </a:r>
            <a:r>
              <a:rPr lang="zh-CN" altLang="zh-CN" dirty="0">
                <a:latin typeface="楷体" panose="02010609060101010101" pitchFamily="49" charset="-122"/>
                <a:ea typeface="楷体" panose="02010609060101010101" pitchFamily="49" charset="-122"/>
              </a:rPr>
              <a:t>虽然基于深度学习的图像处理方法已经达到了很高的准确率，但这大多只是针对单一的问题，且需要大量的数据进行预训练，从目前的状况来说</a:t>
            </a:r>
            <a:r>
              <a:rPr lang="zh-CN" altLang="en-US" dirty="0">
                <a:latin typeface="楷体" panose="02010609060101010101" pitchFamily="49" charset="-122"/>
                <a:ea typeface="楷体" panose="02010609060101010101" pitchFamily="49" charset="-122"/>
              </a:rPr>
              <a:t>，对于图像及图像数据的研究及应用还没有达到人们期望的状态。因为生物视觉在信息处理中表现出近乎完美的处理能力，这使研究者们希望能够建立和人类视觉系统一样高效的计算机视觉系统。</a:t>
            </a:r>
            <a:endParaRPr lang="zh-CN" altLang="en-US" dirty="0">
              <a:latin typeface="楷体" panose="02010609060101010101" pitchFamily="49" charset="-122"/>
              <a:ea typeface="楷体" panose="02010609060101010101" pitchFamily="49" charset="-122"/>
            </a:endParaRPr>
          </a:p>
        </p:txBody>
      </p:sp>
      <p:cxnSp>
        <p:nvCxnSpPr>
          <p:cNvPr id="15" name="直接连接符 14"/>
          <p:cNvCxnSpPr/>
          <p:nvPr/>
        </p:nvCxnSpPr>
        <p:spPr>
          <a:xfrm>
            <a:off x="1207905" y="712887"/>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6" name="直接连接符 15"/>
          <p:cNvCxnSpPr/>
          <p:nvPr/>
        </p:nvCxnSpPr>
        <p:spPr>
          <a:xfrm>
            <a:off x="1287893" y="6406969"/>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a:stretch>
            <a:fillRect/>
          </a:stretch>
        </p:blipFill>
        <p:spPr>
          <a:xfrm>
            <a:off x="33929" y="18362"/>
            <a:ext cx="1360967" cy="1278751"/>
          </a:xfrm>
          <a:prstGeom prst="rect">
            <a:avLst/>
          </a:prstGeom>
        </p:spPr>
      </p:pic>
      <p:cxnSp>
        <p:nvCxnSpPr>
          <p:cNvPr id="24" name="直接连接符 23"/>
          <p:cNvCxnSpPr/>
          <p:nvPr/>
        </p:nvCxnSpPr>
        <p:spPr>
          <a:xfrm>
            <a:off x="1282516" y="611381"/>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a:off x="1245149" y="6591565"/>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26" name="文本框 25"/>
          <p:cNvSpPr txBox="1"/>
          <p:nvPr/>
        </p:nvSpPr>
        <p:spPr>
          <a:xfrm>
            <a:off x="1282516" y="134491"/>
            <a:ext cx="5664200" cy="523220"/>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选题背景</a:t>
            </a:r>
            <a:endParaRPr lang="zh-CN" altLang="en-US" sz="2800" b="1" dirty="0">
              <a:latin typeface="SimSun" panose="02010600030101010101" pitchFamily="2" charset="-122"/>
              <a:ea typeface="SimSun" panose="02010600030101010101" pitchFamily="2" charset="-122"/>
            </a:endParaRPr>
          </a:p>
        </p:txBody>
      </p:sp>
      <p:sp>
        <p:nvSpPr>
          <p:cNvPr id="27" name="TextBox 21"/>
          <p:cNvSpPr txBox="1"/>
          <p:nvPr/>
        </p:nvSpPr>
        <p:spPr>
          <a:xfrm>
            <a:off x="169396" y="1420695"/>
            <a:ext cx="4854160" cy="5906553"/>
          </a:xfrm>
          <a:prstGeom prst="rect">
            <a:avLst/>
          </a:prstGeom>
          <a:noFill/>
        </p:spPr>
        <p:txBody>
          <a:bodyPr wrap="square" rtlCol="0">
            <a:spAutoFit/>
          </a:bodyPr>
          <a:lstStyle/>
          <a:p>
            <a:pPr>
              <a:lnSpc>
                <a:spcPct val="150000"/>
              </a:lnSpc>
            </a:pPr>
            <a:r>
              <a:rPr lang="zh-CN" altLang="en-US" sz="2000" b="1" dirty="0">
                <a:solidFill>
                  <a:srgbClr val="0070C0"/>
                </a:solidFill>
                <a:latin typeface="楷体" panose="02010609060101010101" pitchFamily="49" charset="-122"/>
                <a:ea typeface="楷体" panose="02010609060101010101" pitchFamily="49" charset="-122"/>
              </a:rPr>
              <a:t>研究意义</a:t>
            </a:r>
            <a:endParaRPr lang="en-US" altLang="zh-CN" sz="2000" b="1" dirty="0">
              <a:solidFill>
                <a:srgbClr val="0070C0"/>
              </a:solidFill>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1.</a:t>
            </a:r>
            <a:r>
              <a:rPr lang="zh-CN" altLang="en-US" dirty="0">
                <a:latin typeface="楷体" panose="02010609060101010101" pitchFamily="49" charset="-122"/>
                <a:ea typeface="楷体" panose="02010609060101010101" pitchFamily="49" charset="-122"/>
              </a:rPr>
              <a:t>视觉系统在信息处理方面表现出近乎完美的处理能力，具有很强的抗干扰和鲁棒性。</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2.</a:t>
            </a:r>
            <a:r>
              <a:rPr lang="zh-CN" altLang="en-US" dirty="0">
                <a:latin typeface="楷体" panose="02010609060101010101" pitchFamily="49" charset="-122"/>
                <a:ea typeface="楷体" panose="02010609060101010101" pitchFamily="49" charset="-122"/>
              </a:rPr>
              <a:t>视觉内在推导机制：最新的人脑研究指出，人类视觉系统并非本本地去理解进入人眼的视觉信号，而是存在一套内在的推导去解读输入的视觉信号，具有极强的迁移能力。</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3.</a:t>
            </a:r>
            <a:r>
              <a:rPr lang="zh-CN" altLang="en-US" dirty="0">
                <a:latin typeface="楷体" panose="02010609060101010101" pitchFamily="49" charset="-122"/>
                <a:ea typeface="楷体" panose="02010609060101010101" pitchFamily="49" charset="-122"/>
              </a:rPr>
              <a:t>视觉计算是研究视觉信息处理机制和促进计算机视觉相关应用发展的重要手段。并且视觉处理机制的研究成果为解决计算机视觉领域的应用问题提供了新的思路。 </a:t>
            </a:r>
            <a:br>
              <a:rPr lang="zh-CN" altLang="en-US" dirty="0"/>
            </a:br>
            <a:br>
              <a:rPr lang="zh-CN" altLang="en-US" dirty="0"/>
            </a:br>
            <a:r>
              <a:rPr lang="zh-CN" altLang="en-US" dirty="0"/>
              <a:t> </a:t>
            </a:r>
            <a:br>
              <a:rPr lang="zh-CN" altLang="en-US" dirty="0"/>
            </a:b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3556" y="1134601"/>
            <a:ext cx="3937438" cy="2850359"/>
          </a:xfrm>
          <a:prstGeom prst="rect">
            <a:avLst/>
          </a:prstGeom>
          <a:effectLst>
            <a:reflection blurRad="6350" stA="50000" endA="300" endPos="55000" dir="5400000" sy="-100000" algn="bl" rotWithShape="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8421"/>
            <a:ext cx="1382233" cy="1278751"/>
          </a:xfrm>
          <a:prstGeom prst="rect">
            <a:avLst/>
          </a:prstGeom>
        </p:spPr>
      </p:pic>
      <p:sp>
        <p:nvSpPr>
          <p:cNvPr id="3" name="文本框 2"/>
          <p:cNvSpPr txBox="1"/>
          <p:nvPr/>
        </p:nvSpPr>
        <p:spPr>
          <a:xfrm>
            <a:off x="1382233" y="404657"/>
            <a:ext cx="5664200" cy="523220"/>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研究现状</a:t>
            </a:r>
            <a:endParaRPr lang="zh-CN" altLang="en-US" sz="2800" b="1" dirty="0">
              <a:latin typeface="SimSun" panose="02010600030101010101" pitchFamily="2" charset="-122"/>
              <a:ea typeface="SimSun" panose="02010600030101010101" pitchFamily="2" charset="-122"/>
            </a:endParaRPr>
          </a:p>
        </p:txBody>
      </p:sp>
      <p:cxnSp>
        <p:nvCxnSpPr>
          <p:cNvPr id="7" name="直接连接符 6"/>
          <p:cNvCxnSpPr/>
          <p:nvPr/>
        </p:nvCxnSpPr>
        <p:spPr>
          <a:xfrm>
            <a:off x="1169581" y="913779"/>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5" name="直接连接符 4"/>
          <p:cNvCxnSpPr/>
          <p:nvPr/>
        </p:nvCxnSpPr>
        <p:spPr>
          <a:xfrm>
            <a:off x="1084521" y="6453342"/>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9" name="文本框 8"/>
          <p:cNvSpPr txBox="1"/>
          <p:nvPr/>
        </p:nvSpPr>
        <p:spPr>
          <a:xfrm>
            <a:off x="982921" y="1806294"/>
            <a:ext cx="5664200" cy="830997"/>
          </a:xfrm>
          <a:prstGeom prst="rect">
            <a:avLst/>
          </a:prstGeom>
          <a:noFill/>
        </p:spPr>
        <p:txBody>
          <a:bodyPr wrap="square" rtlCol="0">
            <a:spAutoFit/>
          </a:bodyPr>
          <a:lstStyle/>
          <a:p>
            <a:r>
              <a:rPr lang="zh-CN" altLang="en-US" sz="4800" b="1" dirty="0">
                <a:solidFill>
                  <a:schemeClr val="accent6">
                    <a:lumMod val="75000"/>
                  </a:schemeClr>
                </a:solidFill>
                <a:latin typeface="SimSun" panose="02010600030101010101" pitchFamily="2" charset="-122"/>
                <a:ea typeface="SimSun" panose="02010600030101010101" pitchFamily="2" charset="-122"/>
              </a:rPr>
              <a:t>二、研究现状</a:t>
            </a:r>
            <a:endParaRPr lang="zh-CN" altLang="en-US" sz="4800" b="1" dirty="0">
              <a:solidFill>
                <a:schemeClr val="accent6">
                  <a:lumMod val="75000"/>
                </a:schemeClr>
              </a:solidFill>
              <a:latin typeface="SimSun" panose="02010600030101010101" pitchFamily="2" charset="-122"/>
              <a:ea typeface="SimSun"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stretch>
            <a:fillRect/>
          </a:stretch>
        </p:blipFill>
        <p:spPr>
          <a:xfrm>
            <a:off x="33929" y="18362"/>
            <a:ext cx="1360967" cy="1278751"/>
          </a:xfrm>
          <a:prstGeom prst="rect">
            <a:avLst/>
          </a:prstGeom>
        </p:spPr>
      </p:pic>
      <p:sp>
        <p:nvSpPr>
          <p:cNvPr id="6" name="矩形 5"/>
          <p:cNvSpPr/>
          <p:nvPr/>
        </p:nvSpPr>
        <p:spPr>
          <a:xfrm>
            <a:off x="975255" y="1193222"/>
            <a:ext cx="1425045" cy="498748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endParaRPr lang="zh-CN" altLang="en-US" b="1">
              <a:ln w="22225">
                <a:solidFill>
                  <a:schemeClr val="accent2"/>
                </a:solidFill>
                <a:prstDash val="solid"/>
              </a:ln>
              <a:solidFill>
                <a:schemeClr val="accent2">
                  <a:lumMod val="40000"/>
                  <a:lumOff val="60000"/>
                </a:schemeClr>
              </a:solidFill>
            </a:endParaRPr>
          </a:p>
        </p:txBody>
      </p:sp>
      <p:cxnSp>
        <p:nvCxnSpPr>
          <p:cNvPr id="7" name="直接连接符 6"/>
          <p:cNvCxnSpPr/>
          <p:nvPr/>
        </p:nvCxnSpPr>
        <p:spPr>
          <a:xfrm>
            <a:off x="957343" y="2546368"/>
            <a:ext cx="2738437" cy="7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885809" y="4572584"/>
            <a:ext cx="2738437" cy="7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984210" y="5913377"/>
            <a:ext cx="14160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15"/>
          <p:cNvSpPr txBox="1">
            <a:spLocks noChangeArrowheads="1"/>
          </p:cNvSpPr>
          <p:nvPr/>
        </p:nvSpPr>
        <p:spPr bwMode="auto">
          <a:xfrm>
            <a:off x="984524" y="1830575"/>
            <a:ext cx="12804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SimSun" panose="02010600030101010101" pitchFamily="2" charset="-122"/>
              </a:defRPr>
            </a:lvl1pPr>
            <a:lvl2pPr marL="742950" indent="-285750" eaLnBrk="0" hangingPunct="0">
              <a:defRPr>
                <a:solidFill>
                  <a:schemeClr val="tx1"/>
                </a:solidFill>
                <a:latin typeface="Verdana" panose="020B0604030504040204" pitchFamily="34" charset="0"/>
                <a:ea typeface="SimSun" panose="02010600030101010101" pitchFamily="2" charset="-122"/>
              </a:defRPr>
            </a:lvl2pPr>
            <a:lvl3pPr marL="1143000" indent="-228600" eaLnBrk="0" hangingPunct="0">
              <a:defRPr>
                <a:solidFill>
                  <a:schemeClr val="tx1"/>
                </a:solidFill>
                <a:latin typeface="Verdana" panose="020B0604030504040204" pitchFamily="34" charset="0"/>
                <a:ea typeface="SimSun" panose="02010600030101010101" pitchFamily="2" charset="-122"/>
              </a:defRPr>
            </a:lvl3pPr>
            <a:lvl4pPr marL="1600200" indent="-228600" eaLnBrk="0" hangingPunct="0">
              <a:defRPr>
                <a:solidFill>
                  <a:schemeClr val="tx1"/>
                </a:solidFill>
                <a:latin typeface="Verdana" panose="020B0604030504040204" pitchFamily="34" charset="0"/>
                <a:ea typeface="SimSun" panose="02010600030101010101" pitchFamily="2" charset="-122"/>
              </a:defRPr>
            </a:lvl4pPr>
            <a:lvl5pPr marL="2057400" indent="-228600" eaLnBrk="0" hangingPunct="0">
              <a:defRPr>
                <a:solidFill>
                  <a:schemeClr val="tx1"/>
                </a:solidFill>
                <a:latin typeface="Verdana" panose="020B060403050404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r>
              <a:rPr lang="zh-CN" altLang="en-US" dirty="0">
                <a:ea typeface="微软雅黑" panose="020B0503020204020204" pitchFamily="34" charset="-122"/>
              </a:rPr>
              <a:t>关键问题</a:t>
            </a:r>
            <a:endParaRPr lang="zh-CN" altLang="en-US" dirty="0">
              <a:ea typeface="微软雅黑" panose="020B0503020204020204" pitchFamily="34" charset="-122"/>
            </a:endParaRPr>
          </a:p>
        </p:txBody>
      </p:sp>
      <p:sp>
        <p:nvSpPr>
          <p:cNvPr id="11" name="TextBox 16"/>
          <p:cNvSpPr txBox="1">
            <a:spLocks noChangeArrowheads="1"/>
          </p:cNvSpPr>
          <p:nvPr/>
        </p:nvSpPr>
        <p:spPr bwMode="auto">
          <a:xfrm>
            <a:off x="1022496" y="3386555"/>
            <a:ext cx="12325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SimSun" panose="02010600030101010101" pitchFamily="2" charset="-122"/>
              </a:defRPr>
            </a:lvl1pPr>
            <a:lvl2pPr marL="742950" indent="-285750" eaLnBrk="0" hangingPunct="0">
              <a:defRPr>
                <a:solidFill>
                  <a:schemeClr val="tx1"/>
                </a:solidFill>
                <a:latin typeface="Verdana" panose="020B0604030504040204" pitchFamily="34" charset="0"/>
                <a:ea typeface="SimSun" panose="02010600030101010101" pitchFamily="2" charset="-122"/>
              </a:defRPr>
            </a:lvl2pPr>
            <a:lvl3pPr marL="1143000" indent="-228600" eaLnBrk="0" hangingPunct="0">
              <a:defRPr>
                <a:solidFill>
                  <a:schemeClr val="tx1"/>
                </a:solidFill>
                <a:latin typeface="Verdana" panose="020B0604030504040204" pitchFamily="34" charset="0"/>
                <a:ea typeface="SimSun" panose="02010600030101010101" pitchFamily="2" charset="-122"/>
              </a:defRPr>
            </a:lvl3pPr>
            <a:lvl4pPr marL="1600200" indent="-228600" eaLnBrk="0" hangingPunct="0">
              <a:defRPr>
                <a:solidFill>
                  <a:schemeClr val="tx1"/>
                </a:solidFill>
                <a:latin typeface="Verdana" panose="020B0604030504040204" pitchFamily="34" charset="0"/>
                <a:ea typeface="SimSun" panose="02010600030101010101" pitchFamily="2" charset="-122"/>
              </a:defRPr>
            </a:lvl4pPr>
            <a:lvl5pPr marL="2057400" indent="-228600" eaLnBrk="0" hangingPunct="0">
              <a:defRPr>
                <a:solidFill>
                  <a:schemeClr val="tx1"/>
                </a:solidFill>
                <a:latin typeface="Verdana" panose="020B060403050404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r>
              <a:rPr lang="zh-CN" altLang="en-US" dirty="0">
                <a:ea typeface="微软雅黑" panose="020B0503020204020204" pitchFamily="34" charset="-122"/>
              </a:rPr>
              <a:t>国际进展</a:t>
            </a:r>
            <a:endParaRPr lang="zh-CN" altLang="en-US" dirty="0">
              <a:ea typeface="微软雅黑" panose="020B0503020204020204" pitchFamily="34" charset="-122"/>
            </a:endParaRPr>
          </a:p>
        </p:txBody>
      </p:sp>
      <p:sp>
        <p:nvSpPr>
          <p:cNvPr id="12" name="TextBox 17"/>
          <p:cNvSpPr txBox="1">
            <a:spLocks noChangeArrowheads="1"/>
          </p:cNvSpPr>
          <p:nvPr/>
        </p:nvSpPr>
        <p:spPr bwMode="auto">
          <a:xfrm>
            <a:off x="993529" y="5036079"/>
            <a:ext cx="141281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SimSun" panose="02010600030101010101" pitchFamily="2" charset="-122"/>
              </a:defRPr>
            </a:lvl1pPr>
            <a:lvl2pPr marL="742950" indent="-285750" eaLnBrk="0" hangingPunct="0">
              <a:defRPr>
                <a:solidFill>
                  <a:schemeClr val="tx1"/>
                </a:solidFill>
                <a:latin typeface="Verdana" panose="020B0604030504040204" pitchFamily="34" charset="0"/>
                <a:ea typeface="SimSun" panose="02010600030101010101" pitchFamily="2" charset="-122"/>
              </a:defRPr>
            </a:lvl2pPr>
            <a:lvl3pPr marL="1143000" indent="-228600" eaLnBrk="0" hangingPunct="0">
              <a:defRPr>
                <a:solidFill>
                  <a:schemeClr val="tx1"/>
                </a:solidFill>
                <a:latin typeface="Verdana" panose="020B0604030504040204" pitchFamily="34" charset="0"/>
                <a:ea typeface="SimSun" panose="02010600030101010101" pitchFamily="2" charset="-122"/>
              </a:defRPr>
            </a:lvl3pPr>
            <a:lvl4pPr marL="1600200" indent="-228600" eaLnBrk="0" hangingPunct="0">
              <a:defRPr>
                <a:solidFill>
                  <a:schemeClr val="tx1"/>
                </a:solidFill>
                <a:latin typeface="Verdana" panose="020B0604030504040204" pitchFamily="34" charset="0"/>
                <a:ea typeface="SimSun" panose="02010600030101010101" pitchFamily="2" charset="-122"/>
              </a:defRPr>
            </a:lvl4pPr>
            <a:lvl5pPr marL="2057400" indent="-228600" eaLnBrk="0" hangingPunct="0">
              <a:defRPr>
                <a:solidFill>
                  <a:schemeClr val="tx1"/>
                </a:solidFill>
                <a:latin typeface="Verdana" panose="020B060403050404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r>
              <a:rPr lang="zh-CN" altLang="en-US" dirty="0">
                <a:ea typeface="微软雅黑" panose="020B0503020204020204" pitchFamily="34" charset="-122"/>
              </a:rPr>
              <a:t>不足之处</a:t>
            </a:r>
            <a:endParaRPr lang="zh-CN" altLang="en-US" dirty="0">
              <a:ea typeface="微软雅黑" panose="020B0503020204020204" pitchFamily="34" charset="-122"/>
            </a:endParaRPr>
          </a:p>
        </p:txBody>
      </p:sp>
      <p:grpSp>
        <p:nvGrpSpPr>
          <p:cNvPr id="13" name="组合 12"/>
          <p:cNvGrpSpPr/>
          <p:nvPr/>
        </p:nvGrpSpPr>
        <p:grpSpPr bwMode="auto">
          <a:xfrm>
            <a:off x="0" y="1574425"/>
            <a:ext cx="985837" cy="832168"/>
            <a:chOff x="765101" y="962314"/>
            <a:chExt cx="1296144" cy="576064"/>
          </a:xfrm>
          <a:solidFill>
            <a:srgbClr val="287ED3"/>
          </a:solidFill>
        </p:grpSpPr>
        <p:sp>
          <p:nvSpPr>
            <p:cNvPr id="14" name="五边形 13"/>
            <p:cNvSpPr/>
            <p:nvPr/>
          </p:nvSpPr>
          <p:spPr>
            <a:xfrm>
              <a:off x="765101" y="962314"/>
              <a:ext cx="1296144" cy="576064"/>
            </a:xfrm>
            <a:prstGeom prst="homePlate">
              <a:avLst/>
            </a:prstGeom>
            <a:grp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3200">
                <a:solidFill>
                  <a:srgbClr val="287ED3"/>
                </a:solidFill>
              </a:endParaRPr>
            </a:p>
          </p:txBody>
        </p:sp>
        <p:sp>
          <p:nvSpPr>
            <p:cNvPr id="15" name="TextBox 19"/>
            <p:cNvSpPr txBox="1">
              <a:spLocks noChangeArrowheads="1"/>
            </p:cNvSpPr>
            <p:nvPr/>
          </p:nvSpPr>
          <p:spPr bwMode="auto">
            <a:xfrm>
              <a:off x="977182" y="1033507"/>
              <a:ext cx="225510" cy="447419"/>
            </a:xfrm>
            <a:prstGeom prst="rect">
              <a:avLst/>
            </a:prstGeom>
            <a:noFill/>
            <a:ln w="9525">
              <a:noFill/>
              <a:miter lim="800000"/>
            </a:ln>
            <a:scene3d>
              <a:camera prst="orthographicFront"/>
              <a:lightRig rig="threePt" dir="t"/>
            </a:scene3d>
            <a:sp3d>
              <a:bevelT/>
            </a:sp3d>
          </p:spPr>
          <p:txBody>
            <a:bodyPr wrap="none">
              <a:spAutoFit/>
            </a:bodyPr>
            <a:lstStyle>
              <a:lvl1pPr eaLnBrk="0" hangingPunct="0">
                <a:defRPr>
                  <a:solidFill>
                    <a:schemeClr val="tx1"/>
                  </a:solidFill>
                  <a:latin typeface="Verdana" panose="020B0604030504040204" pitchFamily="34" charset="0"/>
                  <a:ea typeface="SimSun" panose="02010600030101010101" pitchFamily="2" charset="-122"/>
                </a:defRPr>
              </a:lvl1pPr>
              <a:lvl2pPr marL="742950" indent="-285750" eaLnBrk="0" hangingPunct="0">
                <a:defRPr>
                  <a:solidFill>
                    <a:schemeClr val="tx1"/>
                  </a:solidFill>
                  <a:latin typeface="Verdana" panose="020B0604030504040204" pitchFamily="34" charset="0"/>
                  <a:ea typeface="SimSun" panose="02010600030101010101" pitchFamily="2" charset="-122"/>
                </a:defRPr>
              </a:lvl2pPr>
              <a:lvl3pPr marL="1143000" indent="-228600" eaLnBrk="0" hangingPunct="0">
                <a:defRPr>
                  <a:solidFill>
                    <a:schemeClr val="tx1"/>
                  </a:solidFill>
                  <a:latin typeface="Verdana" panose="020B0604030504040204" pitchFamily="34" charset="0"/>
                  <a:ea typeface="SimSun" panose="02010600030101010101" pitchFamily="2" charset="-122"/>
                </a:defRPr>
              </a:lvl3pPr>
              <a:lvl4pPr marL="1600200" indent="-228600" eaLnBrk="0" hangingPunct="0">
                <a:defRPr>
                  <a:solidFill>
                    <a:schemeClr val="tx1"/>
                  </a:solidFill>
                  <a:latin typeface="Verdana" panose="020B0604030504040204" pitchFamily="34" charset="0"/>
                  <a:ea typeface="SimSun" panose="02010600030101010101" pitchFamily="2" charset="-122"/>
                </a:defRPr>
              </a:lvl4pPr>
              <a:lvl5pPr marL="2057400" indent="-228600" eaLnBrk="0" hangingPunct="0">
                <a:defRPr>
                  <a:solidFill>
                    <a:schemeClr val="tx1"/>
                  </a:solidFill>
                  <a:latin typeface="Verdana" panose="020B060403050404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1</a:t>
              </a:r>
              <a:endParaRPr lang="zh-CN" altLang="en-US" sz="3600" dirty="0">
                <a:solidFill>
                  <a:schemeClr val="bg1"/>
                </a:solidFill>
                <a:latin typeface="Impact" panose="020B0806030902050204" pitchFamily="34" charset="0"/>
                <a:ea typeface="微软雅黑" panose="020B0503020204020204" pitchFamily="34" charset="-122"/>
              </a:endParaRPr>
            </a:p>
          </p:txBody>
        </p:sp>
      </p:grpSp>
      <p:grpSp>
        <p:nvGrpSpPr>
          <p:cNvPr id="16" name="组合 15"/>
          <p:cNvGrpSpPr/>
          <p:nvPr/>
        </p:nvGrpSpPr>
        <p:grpSpPr bwMode="auto">
          <a:xfrm>
            <a:off x="0" y="3122185"/>
            <a:ext cx="985837" cy="832168"/>
            <a:chOff x="765101" y="2306083"/>
            <a:chExt cx="1296144" cy="576064"/>
          </a:xfrm>
          <a:solidFill>
            <a:srgbClr val="287ED3"/>
          </a:solidFill>
        </p:grpSpPr>
        <p:sp>
          <p:nvSpPr>
            <p:cNvPr id="17" name="五边形 16"/>
            <p:cNvSpPr/>
            <p:nvPr/>
          </p:nvSpPr>
          <p:spPr>
            <a:xfrm>
              <a:off x="765101" y="2306083"/>
              <a:ext cx="1296144" cy="576064"/>
            </a:xfrm>
            <a:prstGeom prst="homePlate">
              <a:avLst/>
            </a:prstGeom>
            <a:grp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3200">
                <a:solidFill>
                  <a:srgbClr val="287ED3"/>
                </a:solidFill>
              </a:endParaRPr>
            </a:p>
          </p:txBody>
        </p:sp>
        <p:sp>
          <p:nvSpPr>
            <p:cNvPr id="18" name="TextBox 20"/>
            <p:cNvSpPr txBox="1">
              <a:spLocks noChangeArrowheads="1"/>
            </p:cNvSpPr>
            <p:nvPr/>
          </p:nvSpPr>
          <p:spPr bwMode="auto">
            <a:xfrm>
              <a:off x="999917" y="2419866"/>
              <a:ext cx="260559" cy="447419"/>
            </a:xfrm>
            <a:prstGeom prst="rect">
              <a:avLst/>
            </a:prstGeom>
            <a:noFill/>
            <a:ln w="9525">
              <a:noFill/>
              <a:miter lim="800000"/>
            </a:ln>
            <a:scene3d>
              <a:camera prst="orthographicFront"/>
              <a:lightRig rig="threePt" dir="t"/>
            </a:scene3d>
            <a:sp3d>
              <a:bevelT/>
            </a:sp3d>
          </p:spPr>
          <p:txBody>
            <a:bodyPr wrap="none">
              <a:spAutoFit/>
            </a:bodyPr>
            <a:lstStyle>
              <a:lvl1pPr eaLnBrk="0" hangingPunct="0">
                <a:defRPr>
                  <a:solidFill>
                    <a:schemeClr val="tx1"/>
                  </a:solidFill>
                  <a:latin typeface="Verdana" panose="020B0604030504040204" pitchFamily="34" charset="0"/>
                  <a:ea typeface="SimSun" panose="02010600030101010101" pitchFamily="2" charset="-122"/>
                </a:defRPr>
              </a:lvl1pPr>
              <a:lvl2pPr marL="742950" indent="-285750" eaLnBrk="0" hangingPunct="0">
                <a:defRPr>
                  <a:solidFill>
                    <a:schemeClr val="tx1"/>
                  </a:solidFill>
                  <a:latin typeface="Verdana" panose="020B0604030504040204" pitchFamily="34" charset="0"/>
                  <a:ea typeface="SimSun" panose="02010600030101010101" pitchFamily="2" charset="-122"/>
                </a:defRPr>
              </a:lvl2pPr>
              <a:lvl3pPr marL="1143000" indent="-228600" eaLnBrk="0" hangingPunct="0">
                <a:defRPr>
                  <a:solidFill>
                    <a:schemeClr val="tx1"/>
                  </a:solidFill>
                  <a:latin typeface="Verdana" panose="020B0604030504040204" pitchFamily="34" charset="0"/>
                  <a:ea typeface="SimSun" panose="02010600030101010101" pitchFamily="2" charset="-122"/>
                </a:defRPr>
              </a:lvl3pPr>
              <a:lvl4pPr marL="1600200" indent="-228600" eaLnBrk="0" hangingPunct="0">
                <a:defRPr>
                  <a:solidFill>
                    <a:schemeClr val="tx1"/>
                  </a:solidFill>
                  <a:latin typeface="Verdana" panose="020B0604030504040204" pitchFamily="34" charset="0"/>
                  <a:ea typeface="SimSun" panose="02010600030101010101" pitchFamily="2" charset="-122"/>
                </a:defRPr>
              </a:lvl4pPr>
              <a:lvl5pPr marL="2057400" indent="-228600" eaLnBrk="0" hangingPunct="0">
                <a:defRPr>
                  <a:solidFill>
                    <a:schemeClr val="tx1"/>
                  </a:solidFill>
                  <a:latin typeface="Verdana" panose="020B060403050404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2</a:t>
              </a:r>
              <a:endParaRPr lang="zh-CN" altLang="en-US" sz="3600" dirty="0">
                <a:solidFill>
                  <a:schemeClr val="bg1"/>
                </a:solidFill>
                <a:latin typeface="Impact" panose="020B0806030902050204" pitchFamily="34" charset="0"/>
                <a:ea typeface="微软雅黑" panose="020B0503020204020204" pitchFamily="34" charset="-122"/>
              </a:endParaRPr>
            </a:p>
          </p:txBody>
        </p:sp>
      </p:grpSp>
      <p:grpSp>
        <p:nvGrpSpPr>
          <p:cNvPr id="19" name="组合 18"/>
          <p:cNvGrpSpPr/>
          <p:nvPr/>
        </p:nvGrpSpPr>
        <p:grpSpPr bwMode="auto">
          <a:xfrm>
            <a:off x="-10582" y="4810576"/>
            <a:ext cx="985837" cy="832168"/>
            <a:chOff x="765101" y="3649852"/>
            <a:chExt cx="1296144" cy="576064"/>
          </a:xfrm>
          <a:solidFill>
            <a:srgbClr val="287ED3"/>
          </a:solidFill>
        </p:grpSpPr>
        <p:sp>
          <p:nvSpPr>
            <p:cNvPr id="20" name="五边形 19"/>
            <p:cNvSpPr/>
            <p:nvPr/>
          </p:nvSpPr>
          <p:spPr>
            <a:xfrm>
              <a:off x="765101" y="3649852"/>
              <a:ext cx="1296144" cy="576064"/>
            </a:xfrm>
            <a:prstGeom prst="homePlate">
              <a:avLst/>
            </a:prstGeom>
            <a:grp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3200">
                <a:solidFill>
                  <a:srgbClr val="287ED3"/>
                </a:solidFill>
              </a:endParaRPr>
            </a:p>
          </p:txBody>
        </p:sp>
        <p:sp>
          <p:nvSpPr>
            <p:cNvPr id="21" name="TextBox 21"/>
            <p:cNvSpPr txBox="1">
              <a:spLocks noChangeArrowheads="1"/>
            </p:cNvSpPr>
            <p:nvPr/>
          </p:nvSpPr>
          <p:spPr bwMode="auto">
            <a:xfrm>
              <a:off x="983916" y="3746623"/>
              <a:ext cx="268570" cy="447419"/>
            </a:xfrm>
            <a:prstGeom prst="rect">
              <a:avLst/>
            </a:prstGeom>
            <a:noFill/>
            <a:ln w="9525">
              <a:noFill/>
              <a:miter lim="800000"/>
            </a:ln>
            <a:scene3d>
              <a:camera prst="orthographicFront"/>
              <a:lightRig rig="threePt" dir="t"/>
            </a:scene3d>
            <a:sp3d>
              <a:bevelT/>
            </a:sp3d>
          </p:spPr>
          <p:txBody>
            <a:bodyPr wrap="none">
              <a:spAutoFit/>
            </a:bodyPr>
            <a:lstStyle>
              <a:lvl1pPr eaLnBrk="0" hangingPunct="0">
                <a:defRPr>
                  <a:solidFill>
                    <a:schemeClr val="tx1"/>
                  </a:solidFill>
                  <a:latin typeface="Verdana" panose="020B0604030504040204" pitchFamily="34" charset="0"/>
                  <a:ea typeface="SimSun" panose="02010600030101010101" pitchFamily="2" charset="-122"/>
                </a:defRPr>
              </a:lvl1pPr>
              <a:lvl2pPr marL="742950" indent="-285750" eaLnBrk="0" hangingPunct="0">
                <a:defRPr>
                  <a:solidFill>
                    <a:schemeClr val="tx1"/>
                  </a:solidFill>
                  <a:latin typeface="Verdana" panose="020B0604030504040204" pitchFamily="34" charset="0"/>
                  <a:ea typeface="SimSun" panose="02010600030101010101" pitchFamily="2" charset="-122"/>
                </a:defRPr>
              </a:lvl2pPr>
              <a:lvl3pPr marL="1143000" indent="-228600" eaLnBrk="0" hangingPunct="0">
                <a:defRPr>
                  <a:solidFill>
                    <a:schemeClr val="tx1"/>
                  </a:solidFill>
                  <a:latin typeface="Verdana" panose="020B0604030504040204" pitchFamily="34" charset="0"/>
                  <a:ea typeface="SimSun" panose="02010600030101010101" pitchFamily="2" charset="-122"/>
                </a:defRPr>
              </a:lvl3pPr>
              <a:lvl4pPr marL="1600200" indent="-228600" eaLnBrk="0" hangingPunct="0">
                <a:defRPr>
                  <a:solidFill>
                    <a:schemeClr val="tx1"/>
                  </a:solidFill>
                  <a:latin typeface="Verdana" panose="020B0604030504040204" pitchFamily="34" charset="0"/>
                  <a:ea typeface="SimSun" panose="02010600030101010101" pitchFamily="2" charset="-122"/>
                </a:defRPr>
              </a:lvl4pPr>
              <a:lvl5pPr marL="2057400" indent="-228600" eaLnBrk="0" hangingPunct="0">
                <a:defRPr>
                  <a:solidFill>
                    <a:schemeClr val="tx1"/>
                  </a:solidFill>
                  <a:latin typeface="Verdana" panose="020B060403050404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3</a:t>
              </a:r>
              <a:endParaRPr lang="zh-CN" altLang="en-US" sz="3600" dirty="0">
                <a:solidFill>
                  <a:schemeClr val="bg1"/>
                </a:solidFill>
                <a:latin typeface="Impact" panose="020B0806030902050204" pitchFamily="34" charset="0"/>
                <a:ea typeface="微软雅黑" panose="020B0503020204020204" pitchFamily="34" charset="-122"/>
              </a:endParaRPr>
            </a:p>
          </p:txBody>
        </p:sp>
      </p:grpSp>
      <p:cxnSp>
        <p:nvCxnSpPr>
          <p:cNvPr id="22" name="直接连接符 21"/>
          <p:cNvCxnSpPr/>
          <p:nvPr/>
        </p:nvCxnSpPr>
        <p:spPr>
          <a:xfrm>
            <a:off x="2451828" y="2541378"/>
            <a:ext cx="6057093" cy="1340"/>
          </a:xfrm>
          <a:prstGeom prst="line">
            <a:avLst/>
          </a:prstGeom>
          <a:ln>
            <a:solidFill>
              <a:srgbClr val="287ED3"/>
            </a:solidFill>
            <a:tailEnd type="ova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451828" y="4581602"/>
            <a:ext cx="6057093" cy="1340"/>
          </a:xfrm>
          <a:prstGeom prst="line">
            <a:avLst/>
          </a:prstGeom>
          <a:ln>
            <a:solidFill>
              <a:srgbClr val="287ED3"/>
            </a:solidFill>
            <a:tailEnd type="ova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400300" y="5910389"/>
            <a:ext cx="6057093" cy="1340"/>
          </a:xfrm>
          <a:prstGeom prst="line">
            <a:avLst/>
          </a:prstGeom>
          <a:ln>
            <a:solidFill>
              <a:srgbClr val="287ED3"/>
            </a:solidFill>
            <a:tailEnd type="ova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2471725" y="1256816"/>
            <a:ext cx="6672275" cy="1692771"/>
          </a:xfrm>
          <a:prstGeom prst="rect">
            <a:avLst/>
          </a:prstGeom>
          <a:noFill/>
        </p:spPr>
        <p:txBody>
          <a:bodyPr wrap="square" rtlCol="0">
            <a:spAutoFit/>
          </a:bodyPr>
          <a:lstStyle/>
          <a:p>
            <a:pPr>
              <a:lnSpc>
                <a:spcPct val="150000"/>
              </a:lnSpc>
            </a:pPr>
            <a:r>
              <a:rPr lang="zh-CN" altLang="en-US" sz="1600" dirty="0">
                <a:latin typeface="楷体" panose="02010609060101010101" pitchFamily="49" charset="-122"/>
                <a:ea typeface="楷体" panose="02010609060101010101" pitchFamily="49" charset="-122"/>
              </a:rPr>
              <a:t>◆自适应视觉信息加工的生物学机理是什么？</a:t>
            </a:r>
            <a:endParaRPr lang="en-US" altLang="zh-CN" sz="1600" dirty="0">
              <a:latin typeface="楷体" panose="02010609060101010101" pitchFamily="49" charset="-122"/>
              <a:ea typeface="楷体" panose="02010609060101010101" pitchFamily="49" charset="-122"/>
            </a:endParaRPr>
          </a:p>
          <a:p>
            <a:pPr>
              <a:lnSpc>
                <a:spcPct val="150000"/>
              </a:lnSpc>
            </a:pPr>
            <a:r>
              <a:rPr lang="zh-CN" altLang="en-US" sz="1600" dirty="0">
                <a:latin typeface="楷体" panose="02010609060101010101" pitchFamily="49" charset="-122"/>
                <a:ea typeface="楷体" panose="02010609060101010101" pitchFamily="49" charset="-122"/>
              </a:rPr>
              <a:t>◆计算模型的生物学基础如何？计算效率怎样？</a:t>
            </a:r>
            <a:endParaRPr lang="en-US" altLang="zh-CN" sz="1600" dirty="0">
              <a:latin typeface="楷体" panose="02010609060101010101" pitchFamily="49" charset="-122"/>
              <a:ea typeface="楷体" panose="02010609060101010101" pitchFamily="49" charset="-122"/>
            </a:endParaRPr>
          </a:p>
          <a:p>
            <a:pPr>
              <a:lnSpc>
                <a:spcPct val="150000"/>
              </a:lnSpc>
            </a:pPr>
            <a:r>
              <a:rPr lang="zh-CN" altLang="en-US" sz="1600" dirty="0">
                <a:latin typeface="楷体" panose="02010609060101010101" pitchFamily="49" charset="-122"/>
                <a:ea typeface="楷体" panose="02010609060101010101" pitchFamily="49" charset="-122"/>
              </a:rPr>
              <a:t>◆是否可以高效地处理复杂多变的环境信息？</a:t>
            </a:r>
            <a:r>
              <a:rPr lang="en-US" altLang="zh-CN" sz="1600" dirty="0">
                <a:latin typeface="楷体" panose="02010609060101010101" pitchFamily="49" charset="-122"/>
                <a:ea typeface="楷体" panose="02010609060101010101" pitchFamily="49" charset="-122"/>
              </a:rPr>
              <a:t>……</a:t>
            </a:r>
            <a:endParaRPr lang="zh-CN" altLang="en-US" sz="1600" dirty="0">
              <a:latin typeface="楷体" panose="02010609060101010101" pitchFamily="49" charset="-122"/>
              <a:ea typeface="楷体" panose="02010609060101010101" pitchFamily="49" charset="-122"/>
            </a:endParaRPr>
          </a:p>
          <a:p>
            <a:endParaRPr lang="zh-CN" altLang="en-US" sz="1600" dirty="0"/>
          </a:p>
          <a:p>
            <a:endParaRPr lang="zh-CN" sz="1600" dirty="0">
              <a:latin typeface="微软雅黑" panose="020B0503020204020204" pitchFamily="34" charset="-122"/>
              <a:ea typeface="微软雅黑" panose="020B0503020204020204" pitchFamily="34" charset="-122"/>
            </a:endParaRPr>
          </a:p>
        </p:txBody>
      </p:sp>
      <p:sp>
        <p:nvSpPr>
          <p:cNvPr id="70" name="TextBox 69"/>
          <p:cNvSpPr txBox="1"/>
          <p:nvPr/>
        </p:nvSpPr>
        <p:spPr>
          <a:xfrm>
            <a:off x="2471725" y="2655982"/>
            <a:ext cx="6251890" cy="2062103"/>
          </a:xfrm>
          <a:prstGeom prst="rect">
            <a:avLst/>
          </a:prstGeom>
          <a:noFill/>
        </p:spPr>
        <p:txBody>
          <a:bodyPr wrap="square" rtlCol="0">
            <a:spAutoFit/>
          </a:bodyPr>
          <a:lstStyle/>
          <a:p>
            <a:pPr>
              <a:lnSpc>
                <a:spcPct val="150000"/>
              </a:lnSpc>
            </a:pPr>
            <a:r>
              <a:rPr lang="zh-CN" altLang="en-US" sz="1600" dirty="0">
                <a:latin typeface="楷体" panose="02010609060101010101" pitchFamily="49" charset="-122"/>
                <a:ea typeface="楷体" panose="02010609060101010101" pitchFamily="49" charset="-122"/>
              </a:rPr>
              <a:t>◆视网膜的机构复杂性及处理智能性远超出预期；神经元感受野的动态特性无时不在</a:t>
            </a:r>
            <a:r>
              <a:rPr lang="en-US" altLang="zh-CN" sz="1600" dirty="0">
                <a:latin typeface="楷体" panose="02010609060101010101" pitchFamily="49" charset="-122"/>
                <a:ea typeface="楷体" panose="02010609060101010101" pitchFamily="49" charset="-122"/>
              </a:rPr>
              <a:t>(Nature neuroscience</a:t>
            </a: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2013</a:t>
            </a: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Neuron</a:t>
            </a: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2014)</a:t>
            </a:r>
            <a:r>
              <a:rPr lang="zh-CN" altLang="en-US" sz="1600" dirty="0">
                <a:latin typeface="楷体" panose="02010609060101010101" pitchFamily="49" charset="-122"/>
                <a:ea typeface="楷体" panose="02010609060101010101" pitchFamily="49" charset="-122"/>
              </a:rPr>
              <a:t>；</a:t>
            </a:r>
            <a:endParaRPr lang="en-US" altLang="zh-CN" sz="1600" dirty="0">
              <a:latin typeface="楷体" panose="02010609060101010101" pitchFamily="49" charset="-122"/>
              <a:ea typeface="楷体" panose="02010609060101010101" pitchFamily="49" charset="-122"/>
            </a:endParaRPr>
          </a:p>
          <a:p>
            <a:pPr>
              <a:lnSpc>
                <a:spcPct val="150000"/>
              </a:lnSpc>
            </a:pPr>
            <a:r>
              <a:rPr lang="zh-CN" altLang="en-US" sz="1600" dirty="0">
                <a:latin typeface="楷体" panose="02010609060101010101" pitchFamily="49" charset="-122"/>
                <a:ea typeface="楷体" panose="02010609060101010101" pitchFamily="49" charset="-122"/>
              </a:rPr>
              <a:t>◆ 复杂神经网络</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如深度学习</a:t>
            </a:r>
            <a:r>
              <a:rPr lang="en-US" altLang="zh-CN" sz="1600" dirty="0">
                <a:latin typeface="楷体" panose="02010609060101010101" pitchFamily="49" charset="-122"/>
                <a:ea typeface="楷体" panose="02010609060101010101" pitchFamily="49" charset="-122"/>
              </a:rPr>
              <a:t>(DL)</a:t>
            </a:r>
            <a:r>
              <a:rPr lang="zh-CN" altLang="en-US" sz="1600" dirty="0">
                <a:latin typeface="楷体" panose="02010609060101010101" pitchFamily="49" charset="-122"/>
                <a:ea typeface="楷体" panose="02010609060101010101" pitchFamily="49" charset="-122"/>
              </a:rPr>
              <a:t>、液体状态机</a:t>
            </a:r>
            <a:r>
              <a:rPr lang="en-US" altLang="zh-CN" sz="1600" dirty="0">
                <a:latin typeface="楷体" panose="02010609060101010101" pitchFamily="49" charset="-122"/>
                <a:ea typeface="楷体" panose="02010609060101010101" pitchFamily="49" charset="-122"/>
              </a:rPr>
              <a:t>(LSM))</a:t>
            </a:r>
            <a:r>
              <a:rPr lang="zh-CN" altLang="en-US" sz="1600" dirty="0">
                <a:latin typeface="楷体" panose="02010609060101010101" pitchFamily="49" charset="-122"/>
                <a:ea typeface="楷体" panose="02010609060101010101" pitchFamily="49" charset="-122"/>
              </a:rPr>
              <a:t>试图在多层次上模拟人脑机制</a:t>
            </a:r>
            <a:r>
              <a:rPr lang="en-US" altLang="zh-CN" sz="1600" dirty="0">
                <a:latin typeface="楷体" panose="02010609060101010101" pitchFamily="49" charset="-122"/>
                <a:ea typeface="楷体" panose="02010609060101010101" pitchFamily="49" charset="-122"/>
              </a:rPr>
              <a:t>(PAMI,2013; Neurocomputing,2018)……</a:t>
            </a:r>
            <a:endParaRPr lang="en-US" altLang="zh-CN" sz="1600" dirty="0">
              <a:latin typeface="楷体" panose="02010609060101010101" pitchFamily="49" charset="-122"/>
              <a:ea typeface="楷体" panose="02010609060101010101" pitchFamily="49" charset="-122"/>
            </a:endParaRPr>
          </a:p>
          <a:p>
            <a:endParaRPr lang="zh-CN" altLang="zh-CN" sz="1600" dirty="0">
              <a:latin typeface="微软雅黑" panose="020B0503020204020204" pitchFamily="34" charset="-122"/>
              <a:ea typeface="微软雅黑" panose="020B0503020204020204" pitchFamily="34" charset="-122"/>
            </a:endParaRPr>
          </a:p>
          <a:p>
            <a:endParaRPr sz="1600" dirty="0">
              <a:latin typeface="微软雅黑" panose="020B0503020204020204" pitchFamily="34" charset="-122"/>
              <a:ea typeface="微软雅黑" panose="020B0503020204020204" pitchFamily="34" charset="-122"/>
            </a:endParaRPr>
          </a:p>
        </p:txBody>
      </p:sp>
      <p:sp>
        <p:nvSpPr>
          <p:cNvPr id="88" name="TextBox 87"/>
          <p:cNvSpPr txBox="1"/>
          <p:nvPr/>
        </p:nvSpPr>
        <p:spPr>
          <a:xfrm>
            <a:off x="2471725" y="4625717"/>
            <a:ext cx="6086475" cy="1692771"/>
          </a:xfrm>
          <a:prstGeom prst="rect">
            <a:avLst/>
          </a:prstGeom>
          <a:noFill/>
        </p:spPr>
        <p:txBody>
          <a:bodyPr wrap="square" rtlCol="0">
            <a:spAutoFit/>
          </a:bodyPr>
          <a:lstStyle/>
          <a:p>
            <a:pPr>
              <a:lnSpc>
                <a:spcPct val="150000"/>
              </a:lnSpc>
            </a:pPr>
            <a:r>
              <a:rPr lang="zh-CN" altLang="en-US" sz="1600" dirty="0">
                <a:latin typeface="楷体" panose="02010609060101010101" pitchFamily="49" charset="-122"/>
                <a:ea typeface="楷体" panose="02010609060101010101" pitchFamily="49" charset="-122"/>
              </a:rPr>
              <a:t>◆各级神经元的动态特性及变化规律有待探明；</a:t>
            </a:r>
            <a:endParaRPr lang="en-US" altLang="zh-CN" sz="1600" dirty="0">
              <a:latin typeface="楷体" panose="02010609060101010101" pitchFamily="49" charset="-122"/>
              <a:ea typeface="楷体" panose="02010609060101010101" pitchFamily="49" charset="-122"/>
            </a:endParaRPr>
          </a:p>
          <a:p>
            <a:pPr>
              <a:lnSpc>
                <a:spcPct val="150000"/>
              </a:lnSpc>
            </a:pPr>
            <a:r>
              <a:rPr lang="zh-CN" altLang="en-US" sz="1600" dirty="0">
                <a:latin typeface="楷体" panose="02010609060101010101" pitchFamily="49" charset="-122"/>
                <a:ea typeface="楷体" panose="02010609060101010101" pitchFamily="49" charset="-122"/>
              </a:rPr>
              <a:t>◆计算模型缺乏对神经元自适应特性的有效模拟；计算效率低。</a:t>
            </a:r>
            <a:endParaRPr lang="en-US" altLang="zh-CN" sz="1600" dirty="0">
              <a:latin typeface="楷体" panose="02010609060101010101" pitchFamily="49" charset="-122"/>
              <a:ea typeface="楷体" panose="02010609060101010101" pitchFamily="49" charset="-122"/>
            </a:endParaRPr>
          </a:p>
          <a:p>
            <a:pPr>
              <a:lnSpc>
                <a:spcPct val="150000"/>
              </a:lnSpc>
            </a:pP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a:t>
            </a:r>
            <a:endParaRPr lang="zh-CN" altLang="en-US" sz="1600" dirty="0">
              <a:latin typeface="楷体" panose="02010609060101010101" pitchFamily="49" charset="-122"/>
              <a:ea typeface="楷体" panose="02010609060101010101" pitchFamily="49" charset="-122"/>
            </a:endParaRPr>
          </a:p>
          <a:p>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282516" y="611381"/>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36" name="文本框 35"/>
          <p:cNvSpPr txBox="1"/>
          <p:nvPr/>
        </p:nvSpPr>
        <p:spPr>
          <a:xfrm>
            <a:off x="1394896" y="141944"/>
            <a:ext cx="5664200" cy="523220"/>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研究现状</a:t>
            </a:r>
            <a:endParaRPr lang="zh-CN" altLang="en-US" sz="2800" b="1" dirty="0">
              <a:latin typeface="SimSun" panose="02010600030101010101" pitchFamily="2" charset="-122"/>
              <a:ea typeface="SimSun" panose="02010600030101010101" pitchFamily="2" charset="-122"/>
            </a:endParaRPr>
          </a:p>
        </p:txBody>
      </p:sp>
      <p:cxnSp>
        <p:nvCxnSpPr>
          <p:cNvPr id="37" name="直接连接符 36"/>
          <p:cNvCxnSpPr/>
          <p:nvPr/>
        </p:nvCxnSpPr>
        <p:spPr>
          <a:xfrm>
            <a:off x="1084521" y="6502372"/>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8421"/>
            <a:ext cx="1382233" cy="1278751"/>
          </a:xfrm>
          <a:prstGeom prst="rect">
            <a:avLst/>
          </a:prstGeom>
        </p:spPr>
      </p:pic>
      <p:sp>
        <p:nvSpPr>
          <p:cNvPr id="3" name="文本框 2"/>
          <p:cNvSpPr txBox="1"/>
          <p:nvPr/>
        </p:nvSpPr>
        <p:spPr>
          <a:xfrm>
            <a:off x="1382233" y="404657"/>
            <a:ext cx="5664200" cy="523220"/>
          </a:xfrm>
          <a:prstGeom prst="rect">
            <a:avLst/>
          </a:prstGeom>
          <a:noFill/>
        </p:spPr>
        <p:txBody>
          <a:bodyPr wrap="square" rtlCol="0">
            <a:spAutoFit/>
          </a:bodyPr>
          <a:lstStyle/>
          <a:p>
            <a:r>
              <a:rPr lang="zh-CN" altLang="en-US" sz="2800" b="1" dirty="0">
                <a:latin typeface="SimSun" panose="02010600030101010101" pitchFamily="2" charset="-122"/>
              </a:rPr>
              <a:t>研究内容</a:t>
            </a:r>
            <a:endParaRPr lang="zh-CN" altLang="en-US" sz="2800" b="1" dirty="0">
              <a:latin typeface="SimSun" panose="02010600030101010101" pitchFamily="2" charset="-122"/>
              <a:ea typeface="SimSun" panose="02010600030101010101" pitchFamily="2" charset="-122"/>
            </a:endParaRPr>
          </a:p>
        </p:txBody>
      </p:sp>
      <p:cxnSp>
        <p:nvCxnSpPr>
          <p:cNvPr id="7" name="直接连接符 6"/>
          <p:cNvCxnSpPr/>
          <p:nvPr/>
        </p:nvCxnSpPr>
        <p:spPr>
          <a:xfrm>
            <a:off x="1169581" y="913779"/>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5" name="直接连接符 4"/>
          <p:cNvCxnSpPr/>
          <p:nvPr/>
        </p:nvCxnSpPr>
        <p:spPr>
          <a:xfrm>
            <a:off x="1084521" y="6453342"/>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9" name="文本框 8"/>
          <p:cNvSpPr txBox="1"/>
          <p:nvPr/>
        </p:nvSpPr>
        <p:spPr>
          <a:xfrm>
            <a:off x="1084521" y="1806294"/>
            <a:ext cx="5664200" cy="830997"/>
          </a:xfrm>
          <a:prstGeom prst="rect">
            <a:avLst/>
          </a:prstGeom>
          <a:noFill/>
        </p:spPr>
        <p:txBody>
          <a:bodyPr wrap="square" rtlCol="0">
            <a:spAutoFit/>
          </a:bodyPr>
          <a:lstStyle/>
          <a:p>
            <a:r>
              <a:rPr lang="zh-CN" altLang="en-US" sz="4800" b="1" dirty="0">
                <a:solidFill>
                  <a:schemeClr val="accent6">
                    <a:lumMod val="75000"/>
                  </a:schemeClr>
                </a:solidFill>
                <a:latin typeface="SimSun" panose="02010600030101010101" pitchFamily="2" charset="-122"/>
              </a:rPr>
              <a:t>三、研究内容</a:t>
            </a:r>
            <a:endParaRPr lang="zh-CN" altLang="en-US" sz="4800" b="1" dirty="0">
              <a:solidFill>
                <a:schemeClr val="accent6">
                  <a:lumMod val="75000"/>
                </a:schemeClr>
              </a:solidFill>
              <a:latin typeface="SimSun" panose="02010600030101010101" pitchFamily="2" charset="-122"/>
              <a:ea typeface="SimSun"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a:stretch>
            <a:fillRect/>
          </a:stretch>
        </p:blipFill>
        <p:spPr>
          <a:xfrm>
            <a:off x="33929" y="18362"/>
            <a:ext cx="1360967" cy="1278751"/>
          </a:xfrm>
          <a:prstGeom prst="rect">
            <a:avLst/>
          </a:prstGeom>
        </p:spPr>
      </p:pic>
      <p:sp>
        <p:nvSpPr>
          <p:cNvPr id="5" name="文本框 4"/>
          <p:cNvSpPr txBox="1"/>
          <p:nvPr/>
        </p:nvSpPr>
        <p:spPr>
          <a:xfrm>
            <a:off x="1287832" y="247650"/>
            <a:ext cx="5664200" cy="523220"/>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研究内容</a:t>
            </a:r>
            <a:endParaRPr lang="zh-CN" altLang="en-US" sz="2800" b="1" dirty="0">
              <a:latin typeface="SimSun" panose="02010600030101010101" pitchFamily="2" charset="-122"/>
              <a:ea typeface="SimSun" panose="02010600030101010101" pitchFamily="2" charset="-122"/>
            </a:endParaRPr>
          </a:p>
        </p:txBody>
      </p:sp>
      <p:grpSp>
        <p:nvGrpSpPr>
          <p:cNvPr id="7" name="组合 6"/>
          <p:cNvGrpSpPr/>
          <p:nvPr/>
        </p:nvGrpSpPr>
        <p:grpSpPr>
          <a:xfrm>
            <a:off x="0" y="2709337"/>
            <a:ext cx="9144000" cy="3402450"/>
            <a:chOff x="266700" y="2743200"/>
            <a:chExt cx="8712200" cy="3263900"/>
          </a:xfrm>
        </p:grpSpPr>
        <p:graphicFrame>
          <p:nvGraphicFramePr>
            <p:cNvPr id="14" name="图示 13"/>
            <p:cNvGraphicFramePr/>
            <p:nvPr/>
          </p:nvGraphicFramePr>
          <p:xfrm>
            <a:off x="266700" y="2743200"/>
            <a:ext cx="4318000" cy="325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图示 14"/>
            <p:cNvGraphicFramePr/>
            <p:nvPr/>
          </p:nvGraphicFramePr>
          <p:xfrm>
            <a:off x="4660900" y="2755900"/>
            <a:ext cx="4318000" cy="3251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0" name="下弧形箭头 19"/>
            <p:cNvSpPr/>
            <p:nvPr/>
          </p:nvSpPr>
          <p:spPr>
            <a:xfrm>
              <a:off x="2857500" y="5054600"/>
              <a:ext cx="3632200" cy="8763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上弧形箭头 22"/>
            <p:cNvSpPr/>
            <p:nvPr/>
          </p:nvSpPr>
          <p:spPr>
            <a:xfrm>
              <a:off x="2844800" y="2857500"/>
              <a:ext cx="3644900" cy="8636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立方体 23"/>
            <p:cNvSpPr/>
            <p:nvPr/>
          </p:nvSpPr>
          <p:spPr>
            <a:xfrm>
              <a:off x="3962400" y="3595304"/>
              <a:ext cx="1320800" cy="1803400"/>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楷体" panose="02010609060101010101" pitchFamily="49" charset="-122"/>
                  <a:ea typeface="楷体" panose="02010609060101010101" pitchFamily="49" charset="-122"/>
                </a:rPr>
                <a:t>突触</a:t>
              </a:r>
              <a:endParaRPr lang="en-US" altLang="zh-CN" sz="2400" dirty="0">
                <a:solidFill>
                  <a:srgbClr val="FF0000"/>
                </a:solidFill>
                <a:latin typeface="楷体" panose="02010609060101010101" pitchFamily="49" charset="-122"/>
                <a:ea typeface="楷体" panose="02010609060101010101" pitchFamily="49" charset="-122"/>
              </a:endParaRPr>
            </a:p>
            <a:p>
              <a:pPr algn="ctr"/>
              <a:r>
                <a:rPr lang="zh-CN" altLang="en-US" sz="2400" dirty="0">
                  <a:solidFill>
                    <a:srgbClr val="FF0000"/>
                  </a:solidFill>
                  <a:latin typeface="楷体" panose="02010609060101010101" pitchFamily="49" charset="-122"/>
                  <a:ea typeface="楷体" panose="02010609060101010101" pitchFamily="49" charset="-122"/>
                </a:rPr>
                <a:t>连接</a:t>
              </a:r>
              <a:endParaRPr lang="zh-CN" altLang="en-US" sz="2400" dirty="0">
                <a:solidFill>
                  <a:srgbClr val="FF0000"/>
                </a:solidFill>
                <a:latin typeface="楷体" panose="02010609060101010101" pitchFamily="49" charset="-122"/>
                <a:ea typeface="楷体" panose="02010609060101010101" pitchFamily="49" charset="-122"/>
              </a:endParaRPr>
            </a:p>
          </p:txBody>
        </p:sp>
      </p:grpSp>
      <p:cxnSp>
        <p:nvCxnSpPr>
          <p:cNvPr id="22" name="直接连接符 21"/>
          <p:cNvCxnSpPr/>
          <p:nvPr/>
        </p:nvCxnSpPr>
        <p:spPr>
          <a:xfrm>
            <a:off x="1237032" y="746213"/>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a:off x="1513368" y="6308461"/>
            <a:ext cx="6974958"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2" name="矩形 1"/>
          <p:cNvSpPr/>
          <p:nvPr/>
        </p:nvSpPr>
        <p:spPr>
          <a:xfrm>
            <a:off x="722488" y="1143508"/>
            <a:ext cx="7961531" cy="1477328"/>
          </a:xfrm>
          <a:prstGeom prst="rect">
            <a:avLst/>
          </a:prstGeom>
        </p:spPr>
        <p:txBody>
          <a:bodyPr wrap="square">
            <a:spAutoFit/>
          </a:bodyPr>
          <a:lstStyle/>
          <a:p>
            <a:r>
              <a:rPr lang="zh-CN" altLang="en-US" dirty="0">
                <a:latin typeface="楷体" panose="02010609060101010101" pitchFamily="49" charset="-122"/>
                <a:ea typeface="楷体" panose="02010609060101010101" pitchFamily="49" charset="-122"/>
              </a:rPr>
              <a:t>   首先从生物神经元结构入手构建单个神经元的数学模型，即对于神经元的电性质、不应期等生物特性进行数学建模，同时考虑各个神经元之间的突触连接特性及神经元群特性，例如动态突触模型、感受野模型以及基于非经典感受野的环绕抑制模型等，构建出视觉感知网络模型，最终将此模型应用于图像的特征信息提取当中。</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2545</Words>
  <Application>WPS Presentation</Application>
  <PresentationFormat>全屏显示(4:3)</PresentationFormat>
  <Paragraphs>200</Paragraphs>
  <Slides>30</Slides>
  <Notes>3</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30</vt:i4>
      </vt:variant>
    </vt:vector>
  </HeadingPairs>
  <TitlesOfParts>
    <vt:vector size="51" baseType="lpstr">
      <vt:lpstr>Arial</vt:lpstr>
      <vt:lpstr>SimSun</vt:lpstr>
      <vt:lpstr>Wingdings</vt:lpstr>
      <vt:lpstr>DejaVu Sans</vt:lpstr>
      <vt:lpstr>微软雅黑</vt:lpstr>
      <vt:lpstr>Droid Sans Fallback</vt:lpstr>
      <vt:lpstr>楷体</vt:lpstr>
      <vt:lpstr>SimSun</vt:lpstr>
      <vt:lpstr>Verdana</vt:lpstr>
      <vt:lpstr>Ubuntu</vt:lpstr>
      <vt:lpstr>Impact</vt:lpstr>
      <vt:lpstr>Calibri</vt:lpstr>
      <vt:lpstr>Arial Unicode MS</vt:lpstr>
      <vt:lpstr>Calibri Light</vt:lpstr>
      <vt:lpstr>Ubuntu Condensed</vt:lpstr>
      <vt:lpstr>SimSun</vt:lpstr>
      <vt:lpstr>微软雅黑</vt:lpstr>
      <vt:lpstr>楷体</vt:lpstr>
      <vt:lpstr>AR PL KaitiM Big5</vt:lpstr>
      <vt:lpstr>Abyssinica SIL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IMPCAS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bing ye</dc:creator>
  <cp:lastModifiedBy>tfyzft</cp:lastModifiedBy>
  <cp:revision>285</cp:revision>
  <dcterms:created xsi:type="dcterms:W3CDTF">2019-09-11T01:20:31Z</dcterms:created>
  <dcterms:modified xsi:type="dcterms:W3CDTF">2019-09-11T01:20:31Z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1033-11.1.0.8392</vt:lpwstr>
  </property>
</Properties>
</file>